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5" r:id="rId4"/>
    <p:sldMasterId id="2147483687" r:id="rId5"/>
    <p:sldMasterId id="2147483699" r:id="rId6"/>
    <p:sldMasterId id="2147483711" r:id="rId7"/>
    <p:sldMasterId id="2147483723" r:id="rId8"/>
    <p:sldMasterId id="2147483735" r:id="rId9"/>
    <p:sldMasterId id="2147483747" r:id="rId10"/>
    <p:sldMasterId id="2147483759" r:id="rId11"/>
    <p:sldMasterId id="2147483771" r:id="rId12"/>
  </p:sldMasterIdLst>
  <p:notesMasterIdLst>
    <p:notesMasterId r:id="rId14"/>
  </p:notesMasterIdLst>
  <p:handoutMasterIdLst>
    <p:handoutMasterId r:id="rId81"/>
  </p:handoutMasterIdLst>
  <p:sldIdLst>
    <p:sldId id="256" r:id="rId13"/>
    <p:sldId id="352" r:id="rId15"/>
    <p:sldId id="422" r:id="rId16"/>
    <p:sldId id="423" r:id="rId17"/>
    <p:sldId id="355" r:id="rId18"/>
    <p:sldId id="353" r:id="rId19"/>
    <p:sldId id="457" r:id="rId20"/>
    <p:sldId id="277" r:id="rId21"/>
    <p:sldId id="356" r:id="rId22"/>
    <p:sldId id="357" r:id="rId23"/>
    <p:sldId id="358" r:id="rId24"/>
    <p:sldId id="359" r:id="rId25"/>
    <p:sldId id="360" r:id="rId26"/>
    <p:sldId id="362" r:id="rId27"/>
    <p:sldId id="361" r:id="rId28"/>
    <p:sldId id="363" r:id="rId29"/>
    <p:sldId id="288" r:id="rId30"/>
    <p:sldId id="364" r:id="rId31"/>
    <p:sldId id="365" r:id="rId32"/>
    <p:sldId id="366" r:id="rId33"/>
    <p:sldId id="421" r:id="rId34"/>
    <p:sldId id="295" r:id="rId35"/>
    <p:sldId id="425" r:id="rId36"/>
    <p:sldId id="492" r:id="rId37"/>
    <p:sldId id="493" r:id="rId38"/>
    <p:sldId id="510" r:id="rId39"/>
    <p:sldId id="547" r:id="rId40"/>
    <p:sldId id="548" r:id="rId41"/>
    <p:sldId id="549" r:id="rId42"/>
    <p:sldId id="550" r:id="rId43"/>
    <p:sldId id="551" r:id="rId44"/>
    <p:sldId id="552" r:id="rId45"/>
    <p:sldId id="553" r:id="rId46"/>
    <p:sldId id="554" r:id="rId47"/>
    <p:sldId id="555" r:id="rId48"/>
    <p:sldId id="556" r:id="rId49"/>
    <p:sldId id="557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568" r:id="rId61"/>
    <p:sldId id="569" r:id="rId62"/>
    <p:sldId id="570" r:id="rId63"/>
    <p:sldId id="571" r:id="rId64"/>
    <p:sldId id="572" r:id="rId65"/>
    <p:sldId id="573" r:id="rId66"/>
    <p:sldId id="574" r:id="rId67"/>
    <p:sldId id="575" r:id="rId68"/>
    <p:sldId id="576" r:id="rId69"/>
    <p:sldId id="577" r:id="rId70"/>
    <p:sldId id="578" r:id="rId71"/>
    <p:sldId id="579" r:id="rId72"/>
    <p:sldId id="580" r:id="rId73"/>
    <p:sldId id="581" r:id="rId74"/>
    <p:sldId id="582" r:id="rId75"/>
    <p:sldId id="583" r:id="rId76"/>
    <p:sldId id="584" r:id="rId77"/>
    <p:sldId id="585" r:id="rId78"/>
    <p:sldId id="586" r:id="rId79"/>
    <p:sldId id="587" r:id="rId8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0000"/>
    <a:srgbClr val="990099"/>
    <a:srgbClr val="FFFF00"/>
    <a:srgbClr val="00FFCC"/>
    <a:srgbClr val="01C1AF"/>
    <a:srgbClr val="000066"/>
    <a:srgbClr val="66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6"/>
    <p:restoredTop sz="67928" autoAdjust="0"/>
  </p:normalViewPr>
  <p:slideViewPr>
    <p:cSldViewPr showGuides="1">
      <p:cViewPr varScale="1">
        <p:scale>
          <a:sx n="50" d="100"/>
          <a:sy n="50" d="100"/>
        </p:scale>
        <p:origin x="1926" y="54"/>
      </p:cViewPr>
      <p:guideLst>
        <p:guide orient="horz" pos="2072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slide" Target="slides/slide67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6.xml"/><Relationship Id="rId78" Type="http://schemas.openxmlformats.org/officeDocument/2006/relationships/slide" Target="slides/slide65.xml"/><Relationship Id="rId77" Type="http://schemas.openxmlformats.org/officeDocument/2006/relationships/slide" Target="slides/slide64.xml"/><Relationship Id="rId76" Type="http://schemas.openxmlformats.org/officeDocument/2006/relationships/slide" Target="slides/slide63.xml"/><Relationship Id="rId75" Type="http://schemas.openxmlformats.org/officeDocument/2006/relationships/slide" Target="slides/slide62.xml"/><Relationship Id="rId74" Type="http://schemas.openxmlformats.org/officeDocument/2006/relationships/slide" Target="slides/slide61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6.xml"/><Relationship Id="rId68" Type="http://schemas.openxmlformats.org/officeDocument/2006/relationships/slide" Target="slides/slide55.xml"/><Relationship Id="rId67" Type="http://schemas.openxmlformats.org/officeDocument/2006/relationships/slide" Target="slides/slide54.xml"/><Relationship Id="rId66" Type="http://schemas.openxmlformats.org/officeDocument/2006/relationships/slide" Target="slides/slide53.xml"/><Relationship Id="rId65" Type="http://schemas.openxmlformats.org/officeDocument/2006/relationships/slide" Target="slides/slide52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0" Type="http://schemas.openxmlformats.org/officeDocument/2006/relationships/slide" Target="slides/slide4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6.xml"/><Relationship Id="rId58" Type="http://schemas.openxmlformats.org/officeDocument/2006/relationships/slide" Target="slides/slide45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55" Type="http://schemas.openxmlformats.org/officeDocument/2006/relationships/slide" Target="slides/slide42.xml"/><Relationship Id="rId54" Type="http://schemas.openxmlformats.org/officeDocument/2006/relationships/slide" Target="slides/slide41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5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>
                <a:latin typeface="Times New Roman" panose="02020603050405020304" pitchFamily="18" charset="0"/>
              </a:rPr>
              <a:t>© DB-LAB (2003)</a:t>
            </a:r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7680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</a:rPr>
            </a:fld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71575" y="692150"/>
            <a:ext cx="4516438" cy="3387725"/>
          </a:xfrm>
          <a:solidFill>
            <a:srgbClr val="FFFFFF"/>
          </a:solidFill>
        </p:spPr>
      </p:sp>
      <p:sp>
        <p:nvSpPr>
          <p:cNvPr id="76805" name="Rectangle 3"/>
          <p:cNvSpPr>
            <a:spLocks noGrp="1"/>
          </p:cNvSpPr>
          <p:nvPr>
            <p:ph type="body"/>
          </p:nvPr>
        </p:nvSpPr>
        <p:spPr>
          <a:xfrm>
            <a:off x="914400" y="4311650"/>
            <a:ext cx="5029200" cy="4157663"/>
          </a:xfrm>
        </p:spPr>
        <p:txBody>
          <a:bodyPr wrap="none" lIns="91440" tIns="45720" rIns="91440" bIns="45720" anchor="ctr"/>
          <a:lstStyle/>
          <a:p>
            <a:pPr lvl="0" defTabSz="44958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b="1" i="1" strike="noStrike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31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31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52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52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Symbol" panose="05050102010706020507" pitchFamily="18" charset="2"/>
            </a:endParaRPr>
          </a:p>
        </p:txBody>
      </p:sp>
      <p:sp>
        <p:nvSpPr>
          <p:cNvPr id="993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93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9728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728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137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i="1" dirty="0"/>
          </a:p>
        </p:txBody>
      </p:sp>
      <p:sp>
        <p:nvSpPr>
          <p:cNvPr id="10137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138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34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34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34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547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547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75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752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752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957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957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957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85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161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161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1162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36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366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/>
          </a:p>
        </p:txBody>
      </p:sp>
      <p:sp>
        <p:nvSpPr>
          <p:cNvPr id="8192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r>
              <a:rPr lang="zh-CN" altLang="en-US">
                <a:solidFill>
                  <a:srgbClr val="000000"/>
                </a:solidFill>
                <a:latin typeface="Tahoma" panose="020B0604030504040204" pitchFamily="34" charset="0"/>
              </a:rPr>
              <a:t>*</a:t>
            </a:r>
            <a:endParaRPr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829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29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49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49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70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70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90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90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11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11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5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6" name="组合 5"/>
          <p:cNvGrpSpPr/>
          <p:nvPr/>
        </p:nvGrpSpPr>
        <p:grpSpPr>
          <a:xfrm>
            <a:off x="77788" y="47625"/>
            <a:ext cx="5073650" cy="915988"/>
            <a:chOff x="77788" y="47625"/>
            <a:chExt cx="5073649" cy="916480"/>
          </a:xfrm>
        </p:grpSpPr>
        <p:pic>
          <p:nvPicPr>
            <p:cNvPr id="12297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0938" y="133396"/>
              <a:ext cx="2730499" cy="830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675" y="492364"/>
              <a:ext cx="3609974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391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392" name="组合 5"/>
          <p:cNvGrpSpPr/>
          <p:nvPr/>
        </p:nvGrpSpPr>
        <p:grpSpPr>
          <a:xfrm>
            <a:off x="77788" y="47625"/>
            <a:ext cx="5073650" cy="915988"/>
            <a:chOff x="77788" y="47625"/>
            <a:chExt cx="5073649" cy="916503"/>
          </a:xfrm>
        </p:grpSpPr>
        <p:pic>
          <p:nvPicPr>
            <p:cNvPr id="16393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0938" y="133398"/>
              <a:ext cx="2730499" cy="83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675" y="492375"/>
              <a:ext cx="3609974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5E156-5C43-4E77-B946-6D78DE35ADE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2388" y="6356350"/>
            <a:ext cx="809625" cy="349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z="2800" b="1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2800" b="1" strike="noStrike" noProof="1">
              <a:latin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CDC11D-4244-4DC7-8CB2-97C984EACCE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014A6F-7F6A-4C99-930E-05013778B654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42FBA8-C587-42CD-B4F5-BEA399DCEB7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BA1B47-7191-48AC-B2A8-B80D7080B5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C532CD-98C3-4952-AAB3-FBCDFF762D1E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13C15-49C2-422E-A2D3-A81EB316DFC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58FDA-DBF9-43C2-9B09-30097CBD3B36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FEBDF3-3C46-4143-8074-B4729B33C525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82ABB0-38E1-4AB9-8934-25141D42B35A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 smtClean="0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 smtClean="0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  <a:p>
            <a:pPr lvl="1" fontAlgn="base"/>
            <a:r>
              <a:rPr lang="en-US" altLang="zh-CN" strike="noStrike" noProof="1" smtClean="0"/>
              <a:t>Second level</a:t>
            </a:r>
            <a:endParaRPr lang="en-US" altLang="zh-CN" strike="noStrike" noProof="1" smtClean="0"/>
          </a:p>
          <a:p>
            <a:pPr lvl="2" fontAlgn="base"/>
            <a:r>
              <a:rPr lang="en-US" altLang="zh-CN" strike="noStrike" noProof="1" smtClean="0"/>
              <a:t>Third level</a:t>
            </a:r>
            <a:endParaRPr lang="en-US" altLang="zh-CN" strike="noStrike" noProof="1" smtClean="0"/>
          </a:p>
          <a:p>
            <a:pPr lvl="3" fontAlgn="base"/>
            <a:r>
              <a:rPr lang="en-US" altLang="zh-CN" strike="noStrike" noProof="1" smtClean="0"/>
              <a:t>Fourth level</a:t>
            </a:r>
            <a:endParaRPr lang="en-US" altLang="zh-CN" strike="noStrike" noProof="1" smtClean="0"/>
          </a:p>
          <a:p>
            <a:pPr lvl="4" fontAlgn="base"/>
            <a:r>
              <a:rPr lang="en-US" altLang="zh-CN" strike="noStrike" noProof="1" smtClean="0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 smtClean="0"/>
              <a:t>Click to edit Master text styles</a:t>
            </a:r>
            <a:endParaRPr lang="en-US" altLang="zh-CN" strike="noStrike" noProof="1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1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99.xml"/><Relationship Id="rId7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85750"/>
            <a:r>
              <a:rPr lang="en-US" altLang="zh-CN" dirty="0"/>
              <a:t>Second level</a:t>
            </a:r>
            <a:endParaRPr lang="en-US" altLang="zh-CN" dirty="0"/>
          </a:p>
          <a:p>
            <a:pPr lvl="2" indent="-228600"/>
            <a:r>
              <a:rPr lang="en-US" altLang="zh-CN" dirty="0"/>
              <a:t>Third level</a:t>
            </a:r>
            <a:endParaRPr lang="en-US" altLang="zh-CN" dirty="0"/>
          </a:p>
          <a:p>
            <a:pPr lvl="3" indent="-228600"/>
            <a:r>
              <a:rPr lang="en-US" altLang="zh-CN" dirty="0"/>
              <a:t>Fourth level</a:t>
            </a:r>
            <a:endParaRPr lang="en-US" altLang="zh-CN" dirty="0"/>
          </a:p>
          <a:p>
            <a:pPr lvl="4" indent="-22860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85750"/>
            <a:r>
              <a:rPr lang="en-US" altLang="zh-CN" dirty="0"/>
              <a:t>Second level</a:t>
            </a:r>
            <a:endParaRPr lang="en-US" altLang="zh-CN" dirty="0"/>
          </a:p>
          <a:p>
            <a:pPr lvl="2" indent="-228600"/>
            <a:r>
              <a:rPr lang="en-US" altLang="zh-CN" dirty="0"/>
              <a:t>Third level</a:t>
            </a:r>
            <a:endParaRPr lang="en-US" altLang="zh-CN" dirty="0"/>
          </a:p>
          <a:p>
            <a:pPr lvl="3" indent="-228600"/>
            <a:r>
              <a:rPr lang="en-US" altLang="zh-CN" dirty="0"/>
              <a:t>Fourth level</a:t>
            </a:r>
            <a:endParaRPr lang="en-US" altLang="zh-CN" dirty="0"/>
          </a:p>
          <a:p>
            <a:pPr lvl="4" indent="-22860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grpSp>
        <p:nvGrpSpPr>
          <p:cNvPr id="2055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7.xml"/><Relationship Id="rId17" Type="http://schemas.openxmlformats.org/officeDocument/2006/relationships/image" Target="../media/image10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7.xml"/><Relationship Id="rId93" Type="http://schemas.openxmlformats.org/officeDocument/2006/relationships/tags" Target="../tags/tag109.xml"/><Relationship Id="rId92" Type="http://schemas.openxmlformats.org/officeDocument/2006/relationships/image" Target="../media/image10.png"/><Relationship Id="rId91" Type="http://schemas.openxmlformats.org/officeDocument/2006/relationships/tags" Target="../tags/tag108.xml"/><Relationship Id="rId90" Type="http://schemas.openxmlformats.org/officeDocument/2006/relationships/tags" Target="../tags/tag107.xml"/><Relationship Id="rId9" Type="http://schemas.openxmlformats.org/officeDocument/2006/relationships/tags" Target="../tags/tag26.xml"/><Relationship Id="rId89" Type="http://schemas.openxmlformats.org/officeDocument/2006/relationships/tags" Target="../tags/tag106.xml"/><Relationship Id="rId88" Type="http://schemas.openxmlformats.org/officeDocument/2006/relationships/tags" Target="../tags/tag105.xml"/><Relationship Id="rId87" Type="http://schemas.openxmlformats.org/officeDocument/2006/relationships/tags" Target="../tags/tag104.xml"/><Relationship Id="rId86" Type="http://schemas.openxmlformats.org/officeDocument/2006/relationships/tags" Target="../tags/tag103.xml"/><Relationship Id="rId85" Type="http://schemas.openxmlformats.org/officeDocument/2006/relationships/tags" Target="../tags/tag102.xml"/><Relationship Id="rId84" Type="http://schemas.openxmlformats.org/officeDocument/2006/relationships/tags" Target="../tags/tag101.xml"/><Relationship Id="rId83" Type="http://schemas.openxmlformats.org/officeDocument/2006/relationships/tags" Target="../tags/tag100.xml"/><Relationship Id="rId82" Type="http://schemas.openxmlformats.org/officeDocument/2006/relationships/tags" Target="../tags/tag99.xml"/><Relationship Id="rId81" Type="http://schemas.openxmlformats.org/officeDocument/2006/relationships/tags" Target="../tags/tag98.xml"/><Relationship Id="rId80" Type="http://schemas.openxmlformats.org/officeDocument/2006/relationships/tags" Target="../tags/tag97.xml"/><Relationship Id="rId8" Type="http://schemas.openxmlformats.org/officeDocument/2006/relationships/tags" Target="../tags/tag25.xml"/><Relationship Id="rId79" Type="http://schemas.openxmlformats.org/officeDocument/2006/relationships/tags" Target="../tags/tag96.xml"/><Relationship Id="rId78" Type="http://schemas.openxmlformats.org/officeDocument/2006/relationships/tags" Target="../tags/tag95.xml"/><Relationship Id="rId77" Type="http://schemas.openxmlformats.org/officeDocument/2006/relationships/tags" Target="../tags/tag94.xml"/><Relationship Id="rId76" Type="http://schemas.openxmlformats.org/officeDocument/2006/relationships/tags" Target="../tags/tag93.xml"/><Relationship Id="rId75" Type="http://schemas.openxmlformats.org/officeDocument/2006/relationships/tags" Target="../tags/tag92.xml"/><Relationship Id="rId74" Type="http://schemas.openxmlformats.org/officeDocument/2006/relationships/tags" Target="../tags/tag91.xml"/><Relationship Id="rId73" Type="http://schemas.openxmlformats.org/officeDocument/2006/relationships/tags" Target="../tags/tag90.xml"/><Relationship Id="rId72" Type="http://schemas.openxmlformats.org/officeDocument/2006/relationships/tags" Target="../tags/tag89.xml"/><Relationship Id="rId71" Type="http://schemas.openxmlformats.org/officeDocument/2006/relationships/tags" Target="../tags/tag88.xml"/><Relationship Id="rId70" Type="http://schemas.openxmlformats.org/officeDocument/2006/relationships/tags" Target="../tags/tag87.xml"/><Relationship Id="rId7" Type="http://schemas.openxmlformats.org/officeDocument/2006/relationships/tags" Target="../tags/tag24.xml"/><Relationship Id="rId69" Type="http://schemas.openxmlformats.org/officeDocument/2006/relationships/tags" Target="../tags/tag86.xml"/><Relationship Id="rId68" Type="http://schemas.openxmlformats.org/officeDocument/2006/relationships/tags" Target="../tags/tag85.xml"/><Relationship Id="rId67" Type="http://schemas.openxmlformats.org/officeDocument/2006/relationships/tags" Target="../tags/tag84.xml"/><Relationship Id="rId66" Type="http://schemas.openxmlformats.org/officeDocument/2006/relationships/tags" Target="../tags/tag83.xml"/><Relationship Id="rId65" Type="http://schemas.openxmlformats.org/officeDocument/2006/relationships/tags" Target="../tags/tag82.xml"/><Relationship Id="rId64" Type="http://schemas.openxmlformats.org/officeDocument/2006/relationships/tags" Target="../tags/tag81.xml"/><Relationship Id="rId63" Type="http://schemas.openxmlformats.org/officeDocument/2006/relationships/tags" Target="../tags/tag80.xml"/><Relationship Id="rId62" Type="http://schemas.openxmlformats.org/officeDocument/2006/relationships/tags" Target="../tags/tag79.xml"/><Relationship Id="rId61" Type="http://schemas.openxmlformats.org/officeDocument/2006/relationships/tags" Target="../tags/tag78.xml"/><Relationship Id="rId60" Type="http://schemas.openxmlformats.org/officeDocument/2006/relationships/tags" Target="../tags/tag77.xml"/><Relationship Id="rId6" Type="http://schemas.openxmlformats.org/officeDocument/2006/relationships/tags" Target="../tags/tag23.xml"/><Relationship Id="rId59" Type="http://schemas.openxmlformats.org/officeDocument/2006/relationships/tags" Target="../tags/tag76.xml"/><Relationship Id="rId58" Type="http://schemas.openxmlformats.org/officeDocument/2006/relationships/tags" Target="../tags/tag75.xml"/><Relationship Id="rId57" Type="http://schemas.openxmlformats.org/officeDocument/2006/relationships/tags" Target="../tags/tag74.xml"/><Relationship Id="rId56" Type="http://schemas.openxmlformats.org/officeDocument/2006/relationships/tags" Target="../tags/tag73.xml"/><Relationship Id="rId55" Type="http://schemas.openxmlformats.org/officeDocument/2006/relationships/tags" Target="../tags/tag72.xml"/><Relationship Id="rId54" Type="http://schemas.openxmlformats.org/officeDocument/2006/relationships/tags" Target="../tags/tag71.xml"/><Relationship Id="rId53" Type="http://schemas.openxmlformats.org/officeDocument/2006/relationships/tags" Target="../tags/tag70.xml"/><Relationship Id="rId52" Type="http://schemas.openxmlformats.org/officeDocument/2006/relationships/tags" Target="../tags/tag69.xml"/><Relationship Id="rId51" Type="http://schemas.openxmlformats.org/officeDocument/2006/relationships/tags" Target="../tags/tag68.xml"/><Relationship Id="rId50" Type="http://schemas.openxmlformats.org/officeDocument/2006/relationships/tags" Target="../tags/tag67.xml"/><Relationship Id="rId5" Type="http://schemas.openxmlformats.org/officeDocument/2006/relationships/tags" Target="../tags/tag22.xml"/><Relationship Id="rId49" Type="http://schemas.openxmlformats.org/officeDocument/2006/relationships/tags" Target="../tags/tag66.xml"/><Relationship Id="rId48" Type="http://schemas.openxmlformats.org/officeDocument/2006/relationships/tags" Target="../tags/tag65.xml"/><Relationship Id="rId47" Type="http://schemas.openxmlformats.org/officeDocument/2006/relationships/tags" Target="../tags/tag64.xml"/><Relationship Id="rId46" Type="http://schemas.openxmlformats.org/officeDocument/2006/relationships/tags" Target="../tags/tag63.xml"/><Relationship Id="rId45" Type="http://schemas.openxmlformats.org/officeDocument/2006/relationships/tags" Target="../tags/tag62.xml"/><Relationship Id="rId44" Type="http://schemas.openxmlformats.org/officeDocument/2006/relationships/tags" Target="../tags/tag61.xml"/><Relationship Id="rId43" Type="http://schemas.openxmlformats.org/officeDocument/2006/relationships/tags" Target="../tags/tag60.xml"/><Relationship Id="rId42" Type="http://schemas.openxmlformats.org/officeDocument/2006/relationships/tags" Target="../tags/tag59.xml"/><Relationship Id="rId41" Type="http://schemas.openxmlformats.org/officeDocument/2006/relationships/tags" Target="../tags/tag58.xml"/><Relationship Id="rId40" Type="http://schemas.openxmlformats.org/officeDocument/2006/relationships/tags" Target="../tags/tag57.xml"/><Relationship Id="rId4" Type="http://schemas.openxmlformats.org/officeDocument/2006/relationships/tags" Target="../tags/tag21.xml"/><Relationship Id="rId39" Type="http://schemas.openxmlformats.org/officeDocument/2006/relationships/tags" Target="../tags/tag56.xml"/><Relationship Id="rId38" Type="http://schemas.openxmlformats.org/officeDocument/2006/relationships/tags" Target="../tags/tag55.xml"/><Relationship Id="rId37" Type="http://schemas.openxmlformats.org/officeDocument/2006/relationships/tags" Target="../tags/tag54.xml"/><Relationship Id="rId36" Type="http://schemas.openxmlformats.org/officeDocument/2006/relationships/tags" Target="../tags/tag53.xml"/><Relationship Id="rId35" Type="http://schemas.openxmlformats.org/officeDocument/2006/relationships/tags" Target="../tags/tag52.xml"/><Relationship Id="rId34" Type="http://schemas.openxmlformats.org/officeDocument/2006/relationships/tags" Target="../tags/tag51.xml"/><Relationship Id="rId33" Type="http://schemas.openxmlformats.org/officeDocument/2006/relationships/tags" Target="../tags/tag50.xml"/><Relationship Id="rId32" Type="http://schemas.openxmlformats.org/officeDocument/2006/relationships/tags" Target="../tags/tag49.xml"/><Relationship Id="rId31" Type="http://schemas.openxmlformats.org/officeDocument/2006/relationships/tags" Target="../tags/tag48.xml"/><Relationship Id="rId30" Type="http://schemas.openxmlformats.org/officeDocument/2006/relationships/tags" Target="../tags/tag47.xml"/><Relationship Id="rId3" Type="http://schemas.openxmlformats.org/officeDocument/2006/relationships/tags" Target="../tags/tag20.xml"/><Relationship Id="rId29" Type="http://schemas.openxmlformats.org/officeDocument/2006/relationships/tags" Target="../tags/tag46.xml"/><Relationship Id="rId28" Type="http://schemas.openxmlformats.org/officeDocument/2006/relationships/tags" Target="../tags/tag45.xml"/><Relationship Id="rId27" Type="http://schemas.openxmlformats.org/officeDocument/2006/relationships/tags" Target="../tags/tag44.xml"/><Relationship Id="rId26" Type="http://schemas.openxmlformats.org/officeDocument/2006/relationships/tags" Target="../tags/tag43.xml"/><Relationship Id="rId25" Type="http://schemas.openxmlformats.org/officeDocument/2006/relationships/tags" Target="../tags/tag42.xml"/><Relationship Id="rId24" Type="http://schemas.openxmlformats.org/officeDocument/2006/relationships/tags" Target="../tags/tag41.xml"/><Relationship Id="rId23" Type="http://schemas.openxmlformats.org/officeDocument/2006/relationships/tags" Target="../tags/tag40.xml"/><Relationship Id="rId22" Type="http://schemas.openxmlformats.org/officeDocument/2006/relationships/tags" Target="../tags/tag39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4" Type="http://schemas.openxmlformats.org/officeDocument/2006/relationships/slideLayout" Target="../slideLayouts/slideLayout7.xml"/><Relationship Id="rId73" Type="http://schemas.openxmlformats.org/officeDocument/2006/relationships/tags" Target="../tags/tag181.xml"/><Relationship Id="rId72" Type="http://schemas.openxmlformats.org/officeDocument/2006/relationships/image" Target="../media/image10.png"/><Relationship Id="rId71" Type="http://schemas.openxmlformats.org/officeDocument/2006/relationships/tags" Target="../tags/tag180.xml"/><Relationship Id="rId70" Type="http://schemas.openxmlformats.org/officeDocument/2006/relationships/tags" Target="../tags/tag179.xml"/><Relationship Id="rId7" Type="http://schemas.openxmlformats.org/officeDocument/2006/relationships/tags" Target="../tags/tag116.xml"/><Relationship Id="rId69" Type="http://schemas.openxmlformats.org/officeDocument/2006/relationships/tags" Target="../tags/tag178.xml"/><Relationship Id="rId68" Type="http://schemas.openxmlformats.org/officeDocument/2006/relationships/tags" Target="../tags/tag177.xml"/><Relationship Id="rId67" Type="http://schemas.openxmlformats.org/officeDocument/2006/relationships/tags" Target="../tags/tag176.xml"/><Relationship Id="rId66" Type="http://schemas.openxmlformats.org/officeDocument/2006/relationships/tags" Target="../tags/tag175.xml"/><Relationship Id="rId65" Type="http://schemas.openxmlformats.org/officeDocument/2006/relationships/tags" Target="../tags/tag174.xml"/><Relationship Id="rId64" Type="http://schemas.openxmlformats.org/officeDocument/2006/relationships/tags" Target="../tags/tag173.xml"/><Relationship Id="rId63" Type="http://schemas.openxmlformats.org/officeDocument/2006/relationships/tags" Target="../tags/tag172.xml"/><Relationship Id="rId62" Type="http://schemas.openxmlformats.org/officeDocument/2006/relationships/tags" Target="../tags/tag171.xml"/><Relationship Id="rId61" Type="http://schemas.openxmlformats.org/officeDocument/2006/relationships/tags" Target="../tags/tag170.xml"/><Relationship Id="rId60" Type="http://schemas.openxmlformats.org/officeDocument/2006/relationships/tags" Target="../tags/tag169.xml"/><Relationship Id="rId6" Type="http://schemas.openxmlformats.org/officeDocument/2006/relationships/tags" Target="../tags/tag115.xml"/><Relationship Id="rId59" Type="http://schemas.openxmlformats.org/officeDocument/2006/relationships/tags" Target="../tags/tag168.xml"/><Relationship Id="rId58" Type="http://schemas.openxmlformats.org/officeDocument/2006/relationships/tags" Target="../tags/tag167.xml"/><Relationship Id="rId57" Type="http://schemas.openxmlformats.org/officeDocument/2006/relationships/tags" Target="../tags/tag166.xml"/><Relationship Id="rId56" Type="http://schemas.openxmlformats.org/officeDocument/2006/relationships/tags" Target="../tags/tag165.xml"/><Relationship Id="rId55" Type="http://schemas.openxmlformats.org/officeDocument/2006/relationships/tags" Target="../tags/tag164.xml"/><Relationship Id="rId54" Type="http://schemas.openxmlformats.org/officeDocument/2006/relationships/tags" Target="../tags/tag163.xml"/><Relationship Id="rId53" Type="http://schemas.openxmlformats.org/officeDocument/2006/relationships/tags" Target="../tags/tag162.xml"/><Relationship Id="rId52" Type="http://schemas.openxmlformats.org/officeDocument/2006/relationships/tags" Target="../tags/tag161.xml"/><Relationship Id="rId51" Type="http://schemas.openxmlformats.org/officeDocument/2006/relationships/tags" Target="../tags/tag160.xml"/><Relationship Id="rId50" Type="http://schemas.openxmlformats.org/officeDocument/2006/relationships/tags" Target="../tags/tag159.xml"/><Relationship Id="rId5" Type="http://schemas.openxmlformats.org/officeDocument/2006/relationships/tags" Target="../tags/tag114.xml"/><Relationship Id="rId49" Type="http://schemas.openxmlformats.org/officeDocument/2006/relationships/tags" Target="../tags/tag158.xml"/><Relationship Id="rId48" Type="http://schemas.openxmlformats.org/officeDocument/2006/relationships/tags" Target="../tags/tag157.xml"/><Relationship Id="rId47" Type="http://schemas.openxmlformats.org/officeDocument/2006/relationships/tags" Target="../tags/tag156.xml"/><Relationship Id="rId46" Type="http://schemas.openxmlformats.org/officeDocument/2006/relationships/tags" Target="../tags/tag155.xml"/><Relationship Id="rId45" Type="http://schemas.openxmlformats.org/officeDocument/2006/relationships/tags" Target="../tags/tag154.xml"/><Relationship Id="rId44" Type="http://schemas.openxmlformats.org/officeDocument/2006/relationships/tags" Target="../tags/tag153.xml"/><Relationship Id="rId43" Type="http://schemas.openxmlformats.org/officeDocument/2006/relationships/tags" Target="../tags/tag152.xml"/><Relationship Id="rId42" Type="http://schemas.openxmlformats.org/officeDocument/2006/relationships/tags" Target="../tags/tag151.xml"/><Relationship Id="rId41" Type="http://schemas.openxmlformats.org/officeDocument/2006/relationships/tags" Target="../tags/tag150.xml"/><Relationship Id="rId40" Type="http://schemas.openxmlformats.org/officeDocument/2006/relationships/tags" Target="../tags/tag149.xml"/><Relationship Id="rId4" Type="http://schemas.openxmlformats.org/officeDocument/2006/relationships/tags" Target="../tags/tag113.xml"/><Relationship Id="rId39" Type="http://schemas.openxmlformats.org/officeDocument/2006/relationships/tags" Target="../tags/tag148.xml"/><Relationship Id="rId38" Type="http://schemas.openxmlformats.org/officeDocument/2006/relationships/tags" Target="../tags/tag147.xml"/><Relationship Id="rId37" Type="http://schemas.openxmlformats.org/officeDocument/2006/relationships/tags" Target="../tags/tag146.xml"/><Relationship Id="rId36" Type="http://schemas.openxmlformats.org/officeDocument/2006/relationships/tags" Target="../tags/tag145.xml"/><Relationship Id="rId35" Type="http://schemas.openxmlformats.org/officeDocument/2006/relationships/tags" Target="../tags/tag144.xml"/><Relationship Id="rId34" Type="http://schemas.openxmlformats.org/officeDocument/2006/relationships/tags" Target="../tags/tag143.xml"/><Relationship Id="rId33" Type="http://schemas.openxmlformats.org/officeDocument/2006/relationships/tags" Target="../tags/tag142.xml"/><Relationship Id="rId32" Type="http://schemas.openxmlformats.org/officeDocument/2006/relationships/tags" Target="../tags/tag141.xml"/><Relationship Id="rId31" Type="http://schemas.openxmlformats.org/officeDocument/2006/relationships/tags" Target="../tags/tag140.xml"/><Relationship Id="rId30" Type="http://schemas.openxmlformats.org/officeDocument/2006/relationships/tags" Target="../tags/tag139.xml"/><Relationship Id="rId3" Type="http://schemas.openxmlformats.org/officeDocument/2006/relationships/tags" Target="../tags/tag112.xml"/><Relationship Id="rId29" Type="http://schemas.openxmlformats.org/officeDocument/2006/relationships/tags" Target="../tags/tag138.xml"/><Relationship Id="rId28" Type="http://schemas.openxmlformats.org/officeDocument/2006/relationships/tags" Target="../tags/tag137.xml"/><Relationship Id="rId27" Type="http://schemas.openxmlformats.org/officeDocument/2006/relationships/tags" Target="../tags/tag136.xml"/><Relationship Id="rId26" Type="http://schemas.openxmlformats.org/officeDocument/2006/relationships/tags" Target="../tags/tag135.xml"/><Relationship Id="rId25" Type="http://schemas.openxmlformats.org/officeDocument/2006/relationships/tags" Target="../tags/tag134.xml"/><Relationship Id="rId24" Type="http://schemas.openxmlformats.org/officeDocument/2006/relationships/tags" Target="../tags/tag133.xml"/><Relationship Id="rId23" Type="http://schemas.openxmlformats.org/officeDocument/2006/relationships/tags" Target="../tags/tag132.xml"/><Relationship Id="rId22" Type="http://schemas.openxmlformats.org/officeDocument/2006/relationships/tags" Target="../tags/tag131.xml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tags" Target="../tags/tag111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7" Type="http://schemas.openxmlformats.org/officeDocument/2006/relationships/slideLayout" Target="../slideLayouts/slideLayout7.xml"/><Relationship Id="rId66" Type="http://schemas.openxmlformats.org/officeDocument/2006/relationships/tags" Target="../tags/tag246.xml"/><Relationship Id="rId65" Type="http://schemas.openxmlformats.org/officeDocument/2006/relationships/image" Target="../media/image10.png"/><Relationship Id="rId64" Type="http://schemas.openxmlformats.org/officeDocument/2006/relationships/tags" Target="../tags/tag245.xml"/><Relationship Id="rId63" Type="http://schemas.openxmlformats.org/officeDocument/2006/relationships/tags" Target="../tags/tag244.xml"/><Relationship Id="rId62" Type="http://schemas.openxmlformats.org/officeDocument/2006/relationships/tags" Target="../tags/tag243.xml"/><Relationship Id="rId61" Type="http://schemas.openxmlformats.org/officeDocument/2006/relationships/tags" Target="../tags/tag242.xml"/><Relationship Id="rId60" Type="http://schemas.openxmlformats.org/officeDocument/2006/relationships/tags" Target="../tags/tag241.xml"/><Relationship Id="rId6" Type="http://schemas.openxmlformats.org/officeDocument/2006/relationships/tags" Target="../tags/tag187.xml"/><Relationship Id="rId59" Type="http://schemas.openxmlformats.org/officeDocument/2006/relationships/tags" Target="../tags/tag240.xml"/><Relationship Id="rId58" Type="http://schemas.openxmlformats.org/officeDocument/2006/relationships/tags" Target="../tags/tag239.xml"/><Relationship Id="rId57" Type="http://schemas.openxmlformats.org/officeDocument/2006/relationships/tags" Target="../tags/tag238.xml"/><Relationship Id="rId56" Type="http://schemas.openxmlformats.org/officeDocument/2006/relationships/tags" Target="../tags/tag237.xml"/><Relationship Id="rId55" Type="http://schemas.openxmlformats.org/officeDocument/2006/relationships/tags" Target="../tags/tag236.xml"/><Relationship Id="rId54" Type="http://schemas.openxmlformats.org/officeDocument/2006/relationships/tags" Target="../tags/tag235.xml"/><Relationship Id="rId53" Type="http://schemas.openxmlformats.org/officeDocument/2006/relationships/tags" Target="../tags/tag234.xml"/><Relationship Id="rId52" Type="http://schemas.openxmlformats.org/officeDocument/2006/relationships/tags" Target="../tags/tag233.xml"/><Relationship Id="rId51" Type="http://schemas.openxmlformats.org/officeDocument/2006/relationships/tags" Target="../tags/tag232.xml"/><Relationship Id="rId50" Type="http://schemas.openxmlformats.org/officeDocument/2006/relationships/tags" Target="../tags/tag231.xml"/><Relationship Id="rId5" Type="http://schemas.openxmlformats.org/officeDocument/2006/relationships/tags" Target="../tags/tag186.xml"/><Relationship Id="rId49" Type="http://schemas.openxmlformats.org/officeDocument/2006/relationships/tags" Target="../tags/tag230.xml"/><Relationship Id="rId48" Type="http://schemas.openxmlformats.org/officeDocument/2006/relationships/tags" Target="../tags/tag229.xml"/><Relationship Id="rId47" Type="http://schemas.openxmlformats.org/officeDocument/2006/relationships/tags" Target="../tags/tag228.xml"/><Relationship Id="rId46" Type="http://schemas.openxmlformats.org/officeDocument/2006/relationships/tags" Target="../tags/tag227.xml"/><Relationship Id="rId45" Type="http://schemas.openxmlformats.org/officeDocument/2006/relationships/tags" Target="../tags/tag226.xml"/><Relationship Id="rId44" Type="http://schemas.openxmlformats.org/officeDocument/2006/relationships/tags" Target="../tags/tag225.xml"/><Relationship Id="rId43" Type="http://schemas.openxmlformats.org/officeDocument/2006/relationships/tags" Target="../tags/tag224.xml"/><Relationship Id="rId42" Type="http://schemas.openxmlformats.org/officeDocument/2006/relationships/tags" Target="../tags/tag223.xml"/><Relationship Id="rId41" Type="http://schemas.openxmlformats.org/officeDocument/2006/relationships/tags" Target="../tags/tag222.xml"/><Relationship Id="rId40" Type="http://schemas.openxmlformats.org/officeDocument/2006/relationships/tags" Target="../tags/tag221.xml"/><Relationship Id="rId4" Type="http://schemas.openxmlformats.org/officeDocument/2006/relationships/tags" Target="../tags/tag185.xml"/><Relationship Id="rId39" Type="http://schemas.openxmlformats.org/officeDocument/2006/relationships/tags" Target="../tags/tag220.xml"/><Relationship Id="rId38" Type="http://schemas.openxmlformats.org/officeDocument/2006/relationships/tags" Target="../tags/tag219.xml"/><Relationship Id="rId37" Type="http://schemas.openxmlformats.org/officeDocument/2006/relationships/tags" Target="../tags/tag218.xml"/><Relationship Id="rId36" Type="http://schemas.openxmlformats.org/officeDocument/2006/relationships/tags" Target="../tags/tag217.xml"/><Relationship Id="rId35" Type="http://schemas.openxmlformats.org/officeDocument/2006/relationships/tags" Target="../tags/tag216.xml"/><Relationship Id="rId34" Type="http://schemas.openxmlformats.org/officeDocument/2006/relationships/tags" Target="../tags/tag215.xml"/><Relationship Id="rId33" Type="http://schemas.openxmlformats.org/officeDocument/2006/relationships/tags" Target="../tags/tag214.xml"/><Relationship Id="rId32" Type="http://schemas.openxmlformats.org/officeDocument/2006/relationships/tags" Target="../tags/tag213.xml"/><Relationship Id="rId31" Type="http://schemas.openxmlformats.org/officeDocument/2006/relationships/tags" Target="../tags/tag212.xml"/><Relationship Id="rId30" Type="http://schemas.openxmlformats.org/officeDocument/2006/relationships/tags" Target="../tags/tag211.xml"/><Relationship Id="rId3" Type="http://schemas.openxmlformats.org/officeDocument/2006/relationships/tags" Target="../tags/tag184.xml"/><Relationship Id="rId29" Type="http://schemas.openxmlformats.org/officeDocument/2006/relationships/tags" Target="../tags/tag210.xml"/><Relationship Id="rId28" Type="http://schemas.openxmlformats.org/officeDocument/2006/relationships/tags" Target="../tags/tag209.xml"/><Relationship Id="rId27" Type="http://schemas.openxmlformats.org/officeDocument/2006/relationships/tags" Target="../tags/tag208.xml"/><Relationship Id="rId26" Type="http://schemas.openxmlformats.org/officeDocument/2006/relationships/tags" Target="../tags/tag207.xml"/><Relationship Id="rId25" Type="http://schemas.openxmlformats.org/officeDocument/2006/relationships/tags" Target="../tags/tag206.xml"/><Relationship Id="rId24" Type="http://schemas.openxmlformats.org/officeDocument/2006/relationships/tags" Target="../tags/tag205.xml"/><Relationship Id="rId23" Type="http://schemas.openxmlformats.org/officeDocument/2006/relationships/tags" Target="../tags/tag204.xml"/><Relationship Id="rId22" Type="http://schemas.openxmlformats.org/officeDocument/2006/relationships/tags" Target="../tags/tag20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0" Type="http://schemas.openxmlformats.org/officeDocument/2006/relationships/slideLayout" Target="../slideLayouts/slideLayout7.xml"/><Relationship Id="rId7" Type="http://schemas.openxmlformats.org/officeDocument/2006/relationships/tags" Target="../tags/tag253.xml"/><Relationship Id="rId69" Type="http://schemas.openxmlformats.org/officeDocument/2006/relationships/tags" Target="../tags/tag314.xml"/><Relationship Id="rId68" Type="http://schemas.openxmlformats.org/officeDocument/2006/relationships/image" Target="../media/image10.png"/><Relationship Id="rId67" Type="http://schemas.openxmlformats.org/officeDocument/2006/relationships/tags" Target="../tags/tag313.xml"/><Relationship Id="rId66" Type="http://schemas.openxmlformats.org/officeDocument/2006/relationships/tags" Target="../tags/tag312.xml"/><Relationship Id="rId65" Type="http://schemas.openxmlformats.org/officeDocument/2006/relationships/tags" Target="../tags/tag311.xml"/><Relationship Id="rId64" Type="http://schemas.openxmlformats.org/officeDocument/2006/relationships/tags" Target="../tags/tag310.xml"/><Relationship Id="rId63" Type="http://schemas.openxmlformats.org/officeDocument/2006/relationships/tags" Target="../tags/tag309.xml"/><Relationship Id="rId62" Type="http://schemas.openxmlformats.org/officeDocument/2006/relationships/tags" Target="../tags/tag308.xml"/><Relationship Id="rId61" Type="http://schemas.openxmlformats.org/officeDocument/2006/relationships/tags" Target="../tags/tag307.xml"/><Relationship Id="rId60" Type="http://schemas.openxmlformats.org/officeDocument/2006/relationships/tags" Target="../tags/tag306.xml"/><Relationship Id="rId6" Type="http://schemas.openxmlformats.org/officeDocument/2006/relationships/tags" Target="../tags/tag252.xml"/><Relationship Id="rId59" Type="http://schemas.openxmlformats.org/officeDocument/2006/relationships/tags" Target="../tags/tag305.xml"/><Relationship Id="rId58" Type="http://schemas.openxmlformats.org/officeDocument/2006/relationships/tags" Target="../tags/tag304.xml"/><Relationship Id="rId57" Type="http://schemas.openxmlformats.org/officeDocument/2006/relationships/tags" Target="../tags/tag303.xml"/><Relationship Id="rId56" Type="http://schemas.openxmlformats.org/officeDocument/2006/relationships/tags" Target="../tags/tag302.xml"/><Relationship Id="rId55" Type="http://schemas.openxmlformats.org/officeDocument/2006/relationships/tags" Target="../tags/tag301.xml"/><Relationship Id="rId54" Type="http://schemas.openxmlformats.org/officeDocument/2006/relationships/tags" Target="../tags/tag300.xml"/><Relationship Id="rId53" Type="http://schemas.openxmlformats.org/officeDocument/2006/relationships/tags" Target="../tags/tag299.xml"/><Relationship Id="rId52" Type="http://schemas.openxmlformats.org/officeDocument/2006/relationships/tags" Target="../tags/tag298.xml"/><Relationship Id="rId51" Type="http://schemas.openxmlformats.org/officeDocument/2006/relationships/tags" Target="../tags/tag297.xml"/><Relationship Id="rId50" Type="http://schemas.openxmlformats.org/officeDocument/2006/relationships/tags" Target="../tags/tag296.xml"/><Relationship Id="rId5" Type="http://schemas.openxmlformats.org/officeDocument/2006/relationships/tags" Target="../tags/tag251.xml"/><Relationship Id="rId49" Type="http://schemas.openxmlformats.org/officeDocument/2006/relationships/tags" Target="../tags/tag295.xml"/><Relationship Id="rId48" Type="http://schemas.openxmlformats.org/officeDocument/2006/relationships/tags" Target="../tags/tag294.xml"/><Relationship Id="rId47" Type="http://schemas.openxmlformats.org/officeDocument/2006/relationships/tags" Target="../tags/tag293.xml"/><Relationship Id="rId46" Type="http://schemas.openxmlformats.org/officeDocument/2006/relationships/tags" Target="../tags/tag292.xml"/><Relationship Id="rId45" Type="http://schemas.openxmlformats.org/officeDocument/2006/relationships/tags" Target="../tags/tag291.xml"/><Relationship Id="rId44" Type="http://schemas.openxmlformats.org/officeDocument/2006/relationships/tags" Target="../tags/tag290.xml"/><Relationship Id="rId43" Type="http://schemas.openxmlformats.org/officeDocument/2006/relationships/tags" Target="../tags/tag289.xml"/><Relationship Id="rId42" Type="http://schemas.openxmlformats.org/officeDocument/2006/relationships/tags" Target="../tags/tag288.xml"/><Relationship Id="rId41" Type="http://schemas.openxmlformats.org/officeDocument/2006/relationships/tags" Target="../tags/tag287.xml"/><Relationship Id="rId40" Type="http://schemas.openxmlformats.org/officeDocument/2006/relationships/tags" Target="../tags/tag286.xml"/><Relationship Id="rId4" Type="http://schemas.openxmlformats.org/officeDocument/2006/relationships/tags" Target="../tags/tag250.xml"/><Relationship Id="rId39" Type="http://schemas.openxmlformats.org/officeDocument/2006/relationships/tags" Target="../tags/tag285.xml"/><Relationship Id="rId38" Type="http://schemas.openxmlformats.org/officeDocument/2006/relationships/tags" Target="../tags/tag284.xml"/><Relationship Id="rId37" Type="http://schemas.openxmlformats.org/officeDocument/2006/relationships/tags" Target="../tags/tag283.xml"/><Relationship Id="rId36" Type="http://schemas.openxmlformats.org/officeDocument/2006/relationships/tags" Target="../tags/tag282.xml"/><Relationship Id="rId35" Type="http://schemas.openxmlformats.org/officeDocument/2006/relationships/tags" Target="../tags/tag281.xml"/><Relationship Id="rId34" Type="http://schemas.openxmlformats.org/officeDocument/2006/relationships/tags" Target="../tags/tag280.xml"/><Relationship Id="rId33" Type="http://schemas.openxmlformats.org/officeDocument/2006/relationships/tags" Target="../tags/tag279.xml"/><Relationship Id="rId32" Type="http://schemas.openxmlformats.org/officeDocument/2006/relationships/tags" Target="../tags/tag278.xml"/><Relationship Id="rId31" Type="http://schemas.openxmlformats.org/officeDocument/2006/relationships/tags" Target="../tags/tag277.xml"/><Relationship Id="rId30" Type="http://schemas.openxmlformats.org/officeDocument/2006/relationships/tags" Target="../tags/tag276.xml"/><Relationship Id="rId3" Type="http://schemas.openxmlformats.org/officeDocument/2006/relationships/tags" Target="../tags/tag249.xml"/><Relationship Id="rId29" Type="http://schemas.openxmlformats.org/officeDocument/2006/relationships/tags" Target="../tags/tag275.xml"/><Relationship Id="rId28" Type="http://schemas.openxmlformats.org/officeDocument/2006/relationships/tags" Target="../tags/tag274.xml"/><Relationship Id="rId27" Type="http://schemas.openxmlformats.org/officeDocument/2006/relationships/tags" Target="../tags/tag273.xml"/><Relationship Id="rId26" Type="http://schemas.openxmlformats.org/officeDocument/2006/relationships/tags" Target="../tags/tag272.xml"/><Relationship Id="rId25" Type="http://schemas.openxmlformats.org/officeDocument/2006/relationships/tags" Target="../tags/tag271.xml"/><Relationship Id="rId24" Type="http://schemas.openxmlformats.org/officeDocument/2006/relationships/tags" Target="../tags/tag270.xml"/><Relationship Id="rId23" Type="http://schemas.openxmlformats.org/officeDocument/2006/relationships/tags" Target="../tags/tag269.xml"/><Relationship Id="rId22" Type="http://schemas.openxmlformats.org/officeDocument/2006/relationships/tags" Target="../tags/tag268.xml"/><Relationship Id="rId21" Type="http://schemas.openxmlformats.org/officeDocument/2006/relationships/tags" Target="../tags/tag267.xml"/><Relationship Id="rId20" Type="http://schemas.openxmlformats.org/officeDocument/2006/relationships/tags" Target="../tags/tag266.xml"/><Relationship Id="rId2" Type="http://schemas.openxmlformats.org/officeDocument/2006/relationships/tags" Target="../tags/tag248.xml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tags" Target="../tags/tag247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image" Target="../media/image40.png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25.xml"/><Relationship Id="rId12" Type="http://schemas.openxmlformats.org/officeDocument/2006/relationships/image" Target="../media/image10.png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5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333.xml"/><Relationship Id="rId8" Type="http://schemas.openxmlformats.org/officeDocument/2006/relationships/tags" Target="../tags/tag332.xml"/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image" Target="../media/image41.png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36.xml"/><Relationship Id="rId12" Type="http://schemas.openxmlformats.org/officeDocument/2006/relationships/image" Target="../media/image10.png"/><Relationship Id="rId11" Type="http://schemas.openxmlformats.org/officeDocument/2006/relationships/tags" Target="../tags/tag335.xml"/><Relationship Id="rId10" Type="http://schemas.openxmlformats.org/officeDocument/2006/relationships/tags" Target="../tags/tag334.xml"/><Relationship Id="rId1" Type="http://schemas.openxmlformats.org/officeDocument/2006/relationships/tags" Target="../tags/tag3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7.tiff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4.x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image" Target="../media/image75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92225" y="1433513"/>
            <a:ext cx="6873875" cy="193833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rPr>
              <a:t>算法设计与分析</a:t>
            </a:r>
            <a:endParaRPr kumimoji="1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第二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章</a:t>
            </a:r>
            <a:r>
              <a:rPr kumimoji="1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 算法分析的数学基础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A9EE9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+mn-ea"/>
            </a:endParaRPr>
          </a:p>
        </p:txBody>
      </p:sp>
      <p:sp>
        <p:nvSpPr>
          <p:cNvPr id="75778" name="TextBox 8"/>
          <p:cNvSpPr txBox="1"/>
          <p:nvPr/>
        </p:nvSpPr>
        <p:spPr>
          <a:xfrm>
            <a:off x="1406525" y="3903028"/>
            <a:ext cx="6330950" cy="953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Calibri" panose="020F0502020204030204" pitchFamily="34" charset="0"/>
                <a:ea typeface="宋体" panose="02010600030101010101" pitchFamily="2" charset="-122"/>
              </a:rPr>
              <a:t>哈尔滨工业大学</a:t>
            </a:r>
            <a:endParaRPr lang="en-US" altLang="zh-CN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algn="ctr" eaLnBrk="0" hangingPunc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Calibri" panose="020F0502020204030204" pitchFamily="34" charset="0"/>
                <a:ea typeface="宋体" panose="02010600030101010101" pitchFamily="2" charset="-122"/>
              </a:rPr>
              <a:t>户保田</a:t>
            </a:r>
            <a:endParaRPr lang="zh-CN" altLang="en-US" sz="2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(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g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) 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函数的例子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通常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f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)=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an</a:t>
            </a:r>
            <a:r>
              <a:rPr lang="en-US" altLang="zh-CN" sz="28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bn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c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 = (</a:t>
            </a:r>
            <a:r>
              <a:rPr lang="en-US" altLang="zh-CN" sz="2800" i="1" dirty="0">
                <a:solidFill>
                  <a:srgbClr val="FF0000"/>
                </a:solidFill>
              </a:rPr>
              <a:t>n</a:t>
            </a:r>
            <a:r>
              <a:rPr lang="en-US" altLang="zh-CN" sz="2800" baseline="30000" dirty="0">
                <a:solidFill>
                  <a:srgbClr val="FF0000"/>
                </a:solidFill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), 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其中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,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,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c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是常数且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&gt;0.</a:t>
            </a:r>
            <a:endParaRPr lang="en-US" altLang="zh-CN" sz="28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i="1" dirty="0">
                <a:solidFill>
                  <a:srgbClr val="FF0000"/>
                </a:solidFill>
              </a:rPr>
              <a:t>p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</a:rPr>
              <a:t>n</a:t>
            </a:r>
            <a:r>
              <a:rPr lang="en-US" altLang="zh-CN" sz="2800" dirty="0">
                <a:solidFill>
                  <a:srgbClr val="FF0000"/>
                </a:solidFill>
              </a:rPr>
              <a:t>) = 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</a:t>
            </a:r>
            <a:r>
              <a:rPr lang="en-US" altLang="zh-CN" sz="28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zh-CN" sz="2800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=0</a:t>
            </a:r>
            <a:r>
              <a:rPr lang="en-US" altLang="zh-CN" sz="2800" i="1" baseline="30000" dirty="0">
                <a:solidFill>
                  <a:srgbClr val="FF0000"/>
                </a:solidFill>
                <a:sym typeface="Symbol" panose="05050102010706020507" pitchFamily="18" charset="2"/>
              </a:rPr>
              <a:t>d</a:t>
            </a:r>
            <a:r>
              <a:rPr lang="en-US" altLang="zh-CN" sz="2800" i="1" dirty="0">
                <a:solidFill>
                  <a:srgbClr val="FF0000"/>
                </a:solidFill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</a:rPr>
              <a:t>n</a:t>
            </a:r>
            <a:r>
              <a:rPr lang="en-US" altLang="zh-CN" sz="2800" i="1" baseline="30000" dirty="0">
                <a:solidFill>
                  <a:srgbClr val="FF0000"/>
                </a:solidFill>
              </a:rPr>
              <a:t>i</a:t>
            </a:r>
            <a:r>
              <a:rPr lang="en-US" altLang="zh-CN" sz="2800" dirty="0">
                <a:solidFill>
                  <a:srgbClr val="FF0000"/>
                </a:solidFill>
              </a:rPr>
              <a:t>,  </a:t>
            </a:r>
            <a:r>
              <a:rPr lang="zh-CN" altLang="en-US" sz="2800" dirty="0">
                <a:solidFill>
                  <a:srgbClr val="FF0000"/>
                </a:solidFill>
              </a:rPr>
              <a:t>其中</a:t>
            </a:r>
            <a:r>
              <a:rPr lang="en-US" altLang="zh-CN" sz="2800" i="1" dirty="0">
                <a:solidFill>
                  <a:srgbClr val="FF0000"/>
                </a:solidFill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</a:rPr>
              <a:t>i </a:t>
            </a:r>
            <a:r>
              <a:rPr lang="zh-CN" altLang="en-US" sz="2800" dirty="0">
                <a:solidFill>
                  <a:srgbClr val="FF0000"/>
                </a:solidFill>
              </a:rPr>
              <a:t>是常数且</a:t>
            </a:r>
            <a:r>
              <a:rPr lang="en-US" altLang="zh-CN" sz="2800" i="1" dirty="0">
                <a:solidFill>
                  <a:srgbClr val="FF0000"/>
                </a:solidFill>
              </a:rPr>
              <a:t>a</a:t>
            </a:r>
            <a:r>
              <a:rPr lang="en-US" altLang="zh-CN" sz="2800" i="1" baseline="-25000" dirty="0">
                <a:solidFill>
                  <a:srgbClr val="FF0000"/>
                </a:solidFill>
              </a:rPr>
              <a:t>d</a:t>
            </a:r>
            <a:r>
              <a:rPr lang="en-US" altLang="zh-CN" sz="2800" dirty="0">
                <a:solidFill>
                  <a:srgbClr val="FF0000"/>
                </a:solidFill>
              </a:rPr>
              <a:t>&gt;0.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>
                <a:solidFill>
                  <a:srgbClr val="FF0000"/>
                </a:solidFill>
              </a:rPr>
              <a:t>p</a:t>
            </a: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</a:rPr>
              <a:t>n</a:t>
            </a:r>
            <a:r>
              <a:rPr lang="en-US" altLang="zh-CN" sz="2400" dirty="0">
                <a:solidFill>
                  <a:srgbClr val="FF0000"/>
                </a:solidFill>
              </a:rPr>
              <a:t>) = 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(</a:t>
            </a:r>
            <a:r>
              <a:rPr lang="en-US" altLang="zh-CN" sz="2400" i="1" dirty="0">
                <a:solidFill>
                  <a:srgbClr val="FF0000"/>
                </a:solidFill>
              </a:rPr>
              <a:t>n</a:t>
            </a:r>
            <a:r>
              <a:rPr lang="en-US" altLang="zh-CN" sz="2400" i="1" baseline="30000" dirty="0">
                <a:solidFill>
                  <a:srgbClr val="FF0000"/>
                </a:solidFill>
              </a:rPr>
              <a:t>d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).</a:t>
            </a:r>
            <a:endParaRPr lang="en-US" altLang="zh-CN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(</a:t>
            </a:r>
            <a:r>
              <a:rPr lang="en-US" altLang="zh-CN" sz="2800" i="1" dirty="0">
                <a:solidFill>
                  <a:srgbClr val="FF0000"/>
                </a:solidFill>
              </a:rPr>
              <a:t>n</a:t>
            </a:r>
            <a:r>
              <a:rPr lang="en-US" altLang="zh-CN" sz="2800" baseline="30000" dirty="0">
                <a:solidFill>
                  <a:srgbClr val="FF0000"/>
                </a:solidFill>
              </a:rPr>
              <a:t>0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或者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(1),  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常数时间复杂性</a:t>
            </a:r>
            <a:r>
              <a:rPr lang="en-US" altLang="zh-CN" sz="2800" dirty="0">
                <a:solidFill>
                  <a:srgbClr val="FF0000"/>
                </a:solidFill>
                <a:sym typeface="Symbol" panose="05050102010706020507" pitchFamily="18" charset="2"/>
              </a:rPr>
              <a:t>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0114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低阶函数集合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0115" name="Rectangle 3"/>
          <p:cNvSpPr>
            <a:spLocks noGrp="1"/>
          </p:cNvSpPr>
          <p:nvPr>
            <p:ph idx="1"/>
          </p:nvPr>
        </p:nvSpPr>
        <p:spPr>
          <a:xfrm>
            <a:off x="255905" y="1371600"/>
            <a:ext cx="8636635" cy="21336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>
                <a:solidFill>
                  <a:srgbClr val="7030A0"/>
                </a:solidFill>
              </a:rPr>
              <a:t>对于给定的函数</a:t>
            </a:r>
            <a:r>
              <a:rPr lang="en-US" altLang="zh-CN" i="1" dirty="0">
                <a:solidFill>
                  <a:srgbClr val="7030A0"/>
                </a:solidFill>
              </a:rPr>
              <a:t>g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i="1" dirty="0">
                <a:solidFill>
                  <a:srgbClr val="7030A0"/>
                </a:solidFill>
              </a:rPr>
              <a:t>n</a:t>
            </a:r>
            <a:r>
              <a:rPr lang="en-US" altLang="zh-CN" dirty="0">
                <a:solidFill>
                  <a:srgbClr val="7030A0"/>
                </a:solidFill>
              </a:rPr>
              <a:t>),</a:t>
            </a:r>
            <a:endParaRPr lang="en-US" altLang="zh-CN" dirty="0">
              <a:solidFill>
                <a:srgbClr val="7030A0"/>
              </a:solidFill>
            </a:endParaRPr>
          </a:p>
          <a:p>
            <a:pPr lvl="1" eaLnBrk="1" hangingPunct="1"/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))={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): </a:t>
            </a:r>
            <a:r>
              <a:rPr lang="zh-CN" altLang="en-US" sz="2400" dirty="0"/>
              <a:t>存在正常数</a:t>
            </a:r>
            <a:r>
              <a:rPr lang="en-US" altLang="zh-CN" sz="2400" i="1" dirty="0"/>
              <a:t>c</a:t>
            </a:r>
            <a:r>
              <a:rPr lang="zh-CN" altLang="en-US" sz="2400" dirty="0"/>
              <a:t>和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</a:t>
            </a:r>
            <a:r>
              <a:rPr lang="zh-CN" altLang="en-US" sz="2400" dirty="0"/>
              <a:t>满足对于所有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0</a:t>
            </a:r>
            <a:r>
              <a:rPr lang="en-US" altLang="zh-CN" sz="2400" dirty="0">
                <a:sym typeface="Symbol" panose="05050102010706020507" pitchFamily="18" charset="2"/>
              </a:rPr>
              <a:t>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 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</a:t>
            </a:r>
            <a:r>
              <a:rPr lang="zh-CN" altLang="en-US" sz="2400" dirty="0"/>
              <a:t>，我们称为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+mn-ea"/>
              </a:rPr>
              <a:t>g</a:t>
            </a:r>
            <a:r>
              <a:rPr lang="en-US" altLang="zh-CN" sz="2400" dirty="0">
                <a:sym typeface="+mn-ea"/>
              </a:rPr>
              <a:t>(</a:t>
            </a:r>
            <a:r>
              <a:rPr lang="en-US" altLang="zh-CN" sz="2400" i="1" dirty="0">
                <a:sym typeface="+mn-ea"/>
              </a:rPr>
              <a:t>n</a:t>
            </a:r>
            <a:r>
              <a:rPr lang="en-US" altLang="zh-CN" sz="2400" dirty="0">
                <a:sym typeface="+mn-ea"/>
              </a:rPr>
              <a:t>))</a:t>
            </a:r>
            <a:r>
              <a:rPr lang="zh-CN" altLang="en-US" sz="2400" dirty="0">
                <a:sym typeface="+mn-ea"/>
              </a:rPr>
              <a:t>是</a:t>
            </a:r>
            <a:r>
              <a:rPr lang="en-US" altLang="zh-CN" sz="2400" i="1" dirty="0">
                <a:sym typeface="+mn-ea"/>
              </a:rPr>
              <a:t>g</a:t>
            </a:r>
            <a:r>
              <a:rPr lang="en-US" altLang="zh-CN" sz="2400" dirty="0">
                <a:sym typeface="+mn-ea"/>
              </a:rPr>
              <a:t>(</a:t>
            </a:r>
            <a:r>
              <a:rPr lang="en-US" altLang="zh-CN" sz="2400" i="1" dirty="0">
                <a:sym typeface="+mn-ea"/>
              </a:rPr>
              <a:t>n</a:t>
            </a:r>
            <a:r>
              <a:rPr lang="en-US" altLang="zh-CN" sz="2400" dirty="0">
                <a:sym typeface="+mn-ea"/>
              </a:rPr>
              <a:t>)</a:t>
            </a:r>
            <a:r>
              <a:rPr lang="zh-CN" altLang="en-US" sz="2400" dirty="0">
                <a:sym typeface="+mn-ea"/>
              </a:rPr>
              <a:t>的低阶函数集合。</a:t>
            </a:r>
            <a:endParaRPr lang="zh-CN" altLang="en-US" sz="2400" dirty="0">
              <a:sym typeface="+mn-ea"/>
            </a:endParaRPr>
          </a:p>
          <a:p>
            <a:pPr lvl="1" eaLnBrk="1" hangingPunct="1"/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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)), </a:t>
            </a:r>
            <a:r>
              <a:rPr lang="zh-CN" altLang="en-US" sz="2400" dirty="0"/>
              <a:t>记为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</p:txBody>
      </p:sp>
      <p:sp>
        <p:nvSpPr>
          <p:cNvPr id="9011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8" name="Text Box 6"/>
          <p:cNvSpPr txBox="1"/>
          <p:nvPr/>
        </p:nvSpPr>
        <p:spPr>
          <a:xfrm>
            <a:off x="3962400" y="5949950"/>
            <a:ext cx="22256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9" name="Freeform 8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0" name="Line 10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121" name="Text Box 11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2" name="Text Box 12"/>
          <p:cNvSpPr txBox="1"/>
          <p:nvPr/>
        </p:nvSpPr>
        <p:spPr>
          <a:xfrm>
            <a:off x="2133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3" name="Text Box 14"/>
          <p:cNvSpPr txBox="1"/>
          <p:nvPr/>
        </p:nvSpPr>
        <p:spPr>
          <a:xfrm>
            <a:off x="4724400" y="3429000"/>
            <a:ext cx="1041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4" name="Text Box 15"/>
          <p:cNvSpPr txBox="1"/>
          <p:nvPr/>
        </p:nvSpPr>
        <p:spPr>
          <a:xfrm>
            <a:off x="4953000" y="3962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5" name="Freeform 16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2162" name="Rectangle 2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(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g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)</a:t>
            </a:r>
            <a:r>
              <a:rPr lang="zh-CN" altLang="en-US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和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O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CN" sz="36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))</a:t>
            </a:r>
            <a:r>
              <a:rPr lang="zh-CN" altLang="en-US" sz="3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的关系</a:t>
            </a:r>
            <a:endParaRPr lang="en-US" altLang="zh-CN" sz="3600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948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45465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Symbol" panose="05050102010706020507" pitchFamily="18" charset="2"/>
              </a:rPr>
              <a:t> = (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r>
              <a:rPr lang="en-US" altLang="zh-CN" sz="2800" dirty="0">
                <a:sym typeface="Symbol" panose="05050102010706020507" pitchFamily="18" charset="2"/>
              </a:rPr>
              <a:t></a:t>
            </a:r>
            <a:r>
              <a:rPr lang="en-US" altLang="zh-CN" sz="2800" dirty="0"/>
              <a:t> </a:t>
            </a: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zh-CN" altLang="en-US" sz="2800" dirty="0">
                <a:sym typeface="Symbol" panose="05050102010706020507" pitchFamily="18" charset="2"/>
              </a:rPr>
              <a:t>标记强于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sym typeface="Symbol" panose="05050102010706020507" pitchFamily="18" charset="2"/>
              </a:rPr>
              <a:t>(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r>
              <a:rPr lang="en-US" altLang="zh-CN" sz="2800" dirty="0">
                <a:sym typeface="Symbol" panose="05050102010706020507" pitchFamily="18" charset="2"/>
              </a:rPr>
              <a:t></a:t>
            </a:r>
            <a:r>
              <a:rPr lang="en-US" altLang="zh-CN" sz="2800" dirty="0"/>
              <a:t> 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 </a:t>
            </a:r>
            <a:endParaRPr lang="en-US" altLang="zh-CN" sz="28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>
                <a:sym typeface="Symbol" panose="05050102010706020507" pitchFamily="18" charset="2"/>
              </a:rPr>
              <a:t>an</a:t>
            </a:r>
            <a:r>
              <a:rPr lang="en-US" altLang="zh-CN" sz="2800" baseline="30000" dirty="0">
                <a:sym typeface="Symbol" panose="05050102010706020507" pitchFamily="18" charset="2"/>
              </a:rPr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ym typeface="Symbol" panose="05050102010706020507" pitchFamily="18" charset="2"/>
              </a:rPr>
              <a:t>bn</a:t>
            </a:r>
            <a:r>
              <a:rPr lang="en-US" altLang="zh-CN" sz="2800" dirty="0">
                <a:sym typeface="Symbol" panose="05050102010706020507" pitchFamily="18" charset="2"/>
              </a:rPr>
              <a:t>+</a:t>
            </a:r>
            <a:r>
              <a:rPr lang="en-US" altLang="zh-CN" sz="2800" i="1" dirty="0">
                <a:sym typeface="Symbol" panose="05050102010706020507" pitchFamily="18" charset="2"/>
              </a:rPr>
              <a:t>c</a:t>
            </a:r>
            <a:r>
              <a:rPr lang="en-US" altLang="zh-CN" sz="2800" dirty="0">
                <a:sym typeface="Symbol" panose="05050102010706020507" pitchFamily="18" charset="2"/>
              </a:rPr>
              <a:t> = (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), </a:t>
            </a:r>
            <a:r>
              <a:rPr lang="zh-CN" altLang="en-US" sz="2800" dirty="0">
                <a:sym typeface="Symbol" panose="05050102010706020507" pitchFamily="18" charset="2"/>
              </a:rPr>
              <a:t>且</a:t>
            </a:r>
            <a:r>
              <a:rPr lang="en-US" altLang="zh-CN" sz="2800" dirty="0">
                <a:sym typeface="Symbol" panose="05050102010706020507" pitchFamily="18" charset="2"/>
              </a:rPr>
              <a:t>=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 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/>
              <a:t>an</a:t>
            </a:r>
            <a:r>
              <a:rPr lang="en-US" altLang="zh-CN" sz="2800" dirty="0"/>
              <a:t>+</a:t>
            </a:r>
            <a:r>
              <a:rPr lang="en-US" altLang="zh-CN" sz="2800" i="1" dirty="0"/>
              <a:t>b</a:t>
            </a:r>
            <a:r>
              <a:rPr lang="en-US" altLang="zh-CN" sz="2800" dirty="0"/>
              <a:t>  = 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). </a:t>
            </a:r>
            <a:r>
              <a:rPr lang="zh-CN" altLang="en-US" sz="2800" dirty="0">
                <a:sym typeface="Symbol" panose="05050102010706020507" pitchFamily="18" charset="2"/>
              </a:rPr>
              <a:t>为什么？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ym typeface="Symbol" panose="05050102010706020507" pitchFamily="18" charset="2"/>
              </a:rPr>
              <a:t> =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(</a:t>
            </a:r>
            <a:r>
              <a:rPr lang="en-US" altLang="zh-CN" sz="2800" i="1" dirty="0"/>
              <a:t>n</a:t>
            </a:r>
            <a:r>
              <a:rPr lang="en-US" altLang="zh-CN" sz="2800" baseline="30000" dirty="0"/>
              <a:t>2</a:t>
            </a:r>
            <a:r>
              <a:rPr lang="en-US" altLang="zh-CN" sz="2800" dirty="0">
                <a:sym typeface="Symbol" panose="05050102010706020507" pitchFamily="18" charset="2"/>
              </a:rPr>
              <a:t>) !!!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表示渐进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上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表示渐进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紧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7030A0"/>
                </a:solidFill>
              </a:rPr>
              <a:t>一些讨论</a:t>
            </a:r>
            <a:r>
              <a:rPr lang="en-US" altLang="zh-CN" sz="2800" dirty="0">
                <a:solidFill>
                  <a:srgbClr val="7030A0"/>
                </a:solidFill>
              </a:rPr>
              <a:t>: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/>
              <a:t>当我们谈到插入排序的最坏运行时间是</a:t>
            </a:r>
            <a:r>
              <a:rPr lang="en-US" altLang="zh-CN" sz="2000" i="1" dirty="0"/>
              <a:t>O</a:t>
            </a:r>
            <a:r>
              <a:rPr lang="en-US" altLang="zh-CN" sz="2000" dirty="0"/>
              <a:t>(</a:t>
            </a:r>
            <a:r>
              <a:rPr lang="en-US" altLang="zh-CN" sz="2000" i="1" dirty="0"/>
              <a:t>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), </a:t>
            </a:r>
            <a:r>
              <a:rPr lang="zh-CN" altLang="en-US" sz="2000" dirty="0"/>
              <a:t>这个结论适用于所有的输入，即使对于已经排序的输入也成立，因为</a:t>
            </a:r>
            <a:r>
              <a:rPr lang="en-US" altLang="zh-CN" sz="2000" i="1" dirty="0">
                <a:solidFill>
                  <a:schemeClr val="accent1"/>
                </a:solidFill>
              </a:rPr>
              <a:t>O</a:t>
            </a:r>
            <a:r>
              <a:rPr lang="en-US" altLang="zh-CN" sz="2000" dirty="0">
                <a:solidFill>
                  <a:schemeClr val="accent1"/>
                </a:solidFill>
              </a:rPr>
              <a:t>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dirty="0">
                <a:solidFill>
                  <a:schemeClr val="accent1"/>
                </a:solidFill>
              </a:rPr>
              <a:t>) </a:t>
            </a:r>
            <a:r>
              <a:rPr lang="en-US" altLang="zh-CN" sz="2400" dirty="0">
                <a:solidFill>
                  <a:schemeClr val="accent1"/>
                </a:solidFill>
                <a:sym typeface="Symbol" panose="05050102010706020507" pitchFamily="18" charset="2"/>
              </a:rPr>
              <a:t>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i="1" dirty="0">
                <a:solidFill>
                  <a:schemeClr val="accent1"/>
                </a:solidFill>
              </a:rPr>
              <a:t>O</a:t>
            </a:r>
            <a:r>
              <a:rPr lang="en-US" altLang="zh-CN" sz="2000" dirty="0">
                <a:solidFill>
                  <a:schemeClr val="accent1"/>
                </a:solidFill>
              </a:rPr>
              <a:t>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baseline="30000" dirty="0">
                <a:solidFill>
                  <a:schemeClr val="accent1"/>
                </a:solidFill>
              </a:rPr>
              <a:t>2</a:t>
            </a:r>
            <a:r>
              <a:rPr lang="en-US" altLang="zh-CN" sz="2000" dirty="0">
                <a:solidFill>
                  <a:schemeClr val="accent1"/>
                </a:solidFill>
              </a:rPr>
              <a:t>).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zh-CN" altLang="en-US" sz="2000" dirty="0"/>
              <a:t>然而插入排序的最坏运行时间</a:t>
            </a:r>
            <a:r>
              <a:rPr lang="en-US" altLang="zh-CN" sz="2000" dirty="0">
                <a:sym typeface="Symbol" panose="05050102010706020507" pitchFamily="18" charset="2"/>
              </a:rPr>
              <a:t>(</a:t>
            </a:r>
            <a:r>
              <a:rPr lang="en-US" altLang="zh-CN" sz="2000" i="1" dirty="0"/>
              <a:t>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r>
              <a:rPr lang="zh-CN" altLang="en-US" sz="2000" dirty="0"/>
              <a:t>不能应用到每个输入，因为对于已经排序的输入</a:t>
            </a:r>
            <a:r>
              <a:rPr lang="en-US" altLang="zh-CN" sz="2000" dirty="0"/>
              <a:t>,  </a:t>
            </a:r>
            <a:r>
              <a:rPr lang="en-US" altLang="zh-CN" sz="2000" dirty="0">
                <a:solidFill>
                  <a:schemeClr val="accent1"/>
                </a:solidFill>
                <a:sym typeface="Symbol" panose="05050102010706020507" pitchFamily="18" charset="2"/>
              </a:rPr>
              <a:t>(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dirty="0">
                <a:solidFill>
                  <a:schemeClr val="accent1"/>
                </a:solidFill>
              </a:rPr>
              <a:t>) </a:t>
            </a:r>
            <a:r>
              <a:rPr lang="en-US" altLang="zh-CN" sz="2000" dirty="0">
                <a:solidFill>
                  <a:schemeClr val="accent1"/>
                </a:solidFill>
                <a:sym typeface="Symbol" panose="05050102010706020507" pitchFamily="18" charset="2"/>
              </a:rPr>
              <a:t>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sym typeface="Symbol" panose="05050102010706020507" pitchFamily="18" charset="2"/>
              </a:rPr>
              <a:t>(</a:t>
            </a:r>
            <a:r>
              <a:rPr lang="en-US" altLang="zh-CN" sz="2000" i="1" dirty="0">
                <a:solidFill>
                  <a:schemeClr val="accent1"/>
                </a:solidFill>
              </a:rPr>
              <a:t>n</a:t>
            </a:r>
            <a:r>
              <a:rPr lang="en-US" altLang="zh-CN" sz="2000" baseline="30000" dirty="0">
                <a:solidFill>
                  <a:schemeClr val="accent1"/>
                </a:solidFill>
              </a:rPr>
              <a:t>2</a:t>
            </a:r>
            <a:r>
              <a:rPr lang="en-US" altLang="zh-CN" sz="2000" dirty="0">
                <a:solidFill>
                  <a:schemeClr val="accent1"/>
                </a:solidFill>
              </a:rPr>
              <a:t>) .</a:t>
            </a:r>
            <a:endParaRPr lang="en-US" altLang="zh-CN" sz="2000" dirty="0">
              <a:solidFill>
                <a:schemeClr val="accent1"/>
              </a:solidFill>
            </a:endParaRPr>
          </a:p>
        </p:txBody>
      </p:sp>
      <p:sp>
        <p:nvSpPr>
          <p:cNvPr id="5" name="Text Box 72"/>
          <p:cNvSpPr txBox="1">
            <a:spLocks noChangeArrowheads="1"/>
          </p:cNvSpPr>
          <p:nvPr/>
        </p:nvSpPr>
        <p:spPr bwMode="auto">
          <a:xfrm>
            <a:off x="806450" y="4441825"/>
            <a:ext cx="7772400" cy="58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如果</a:t>
            </a:r>
            <a:r>
              <a:rPr kumimoji="1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f(n)=O(</a:t>
            </a:r>
            <a:r>
              <a:rPr kumimoji="1" lang="en-US" altLang="zh-CN" sz="32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n</a:t>
            </a:r>
            <a:r>
              <a:rPr kumimoji="1" lang="en-US" altLang="zh-CN" sz="3200" b="1" i="1" u="none" strike="noStrike" kern="1200" cap="none" spc="0" normalizeH="0" baseline="30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k</a:t>
            </a:r>
            <a:r>
              <a:rPr kumimoji="1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),</a:t>
            </a:r>
            <a:r>
              <a:rPr kumimoji="1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则称</a:t>
            </a:r>
            <a:r>
              <a:rPr kumimoji="1" lang="en-US" altLang="zh-CN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f(n)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是多项式界限的。</a:t>
            </a:r>
            <a:endParaRPr kumimoji="1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786880"/>
            <a:ext cx="2133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4210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高阶函数集合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4211" name="Rectangle 3"/>
          <p:cNvSpPr>
            <a:spLocks noGrp="1"/>
          </p:cNvSpPr>
          <p:nvPr>
            <p:ph idx="1"/>
          </p:nvPr>
        </p:nvSpPr>
        <p:spPr>
          <a:xfrm>
            <a:off x="533400" y="1371600"/>
            <a:ext cx="7848600" cy="21336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/>
              <a:t>对于给定的函数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),</a:t>
            </a:r>
            <a:endParaRPr lang="en-US" altLang="zh-CN" dirty="0"/>
          </a:p>
          <a:p>
            <a:pPr lvl="1" algn="just" eaLnBrk="1" hangingPunct="1"/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))={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): </a:t>
            </a:r>
            <a:r>
              <a:rPr lang="zh-CN" altLang="en-US" dirty="0"/>
              <a:t>存在正常数</a:t>
            </a:r>
            <a:r>
              <a:rPr lang="en-US" altLang="zh-CN" i="1" dirty="0"/>
              <a:t>c</a:t>
            </a:r>
            <a:r>
              <a:rPr lang="zh-CN" altLang="en-US" dirty="0"/>
              <a:t>和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en-US" altLang="zh-CN" dirty="0"/>
              <a:t> </a:t>
            </a:r>
            <a:r>
              <a:rPr lang="zh-CN" altLang="en-US" dirty="0"/>
              <a:t>，使得对于所有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 </a:t>
            </a:r>
            <a:r>
              <a:rPr lang="en-US" altLang="zh-CN" i="1" dirty="0"/>
              <a:t>n</a:t>
            </a:r>
            <a:r>
              <a:rPr lang="en-US" altLang="zh-CN" baseline="-25000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/>
              <a:t>cg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)}</a:t>
            </a:r>
            <a:r>
              <a:rPr lang="zh-CN" altLang="en-US" dirty="0"/>
              <a:t>，称</a:t>
            </a:r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</a:t>
            </a:r>
            <a:r>
              <a:rPr lang="zh-CN" altLang="en-US" dirty="0">
                <a:sym typeface="+mn-ea"/>
              </a:rPr>
              <a:t>是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>
                <a:sym typeface="Symbol" panose="05050102010706020507" pitchFamily="18" charset="2"/>
              </a:rPr>
              <a:t>高阶函数集合</a:t>
            </a:r>
            <a:endParaRPr lang="zh-CN" altLang="en-US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  <a:p>
            <a:pPr lvl="1" algn="just" eaLnBrk="1" hangingPunct="1"/>
            <a:r>
              <a:rPr lang="zh-CN" altLang="en-US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  (</a:t>
            </a:r>
            <a:r>
              <a:rPr lang="en-US" altLang="zh-CN" baseline="-25000" dirty="0"/>
              <a:t>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)), </a:t>
            </a:r>
            <a:r>
              <a:rPr lang="zh-CN" altLang="en-US" dirty="0"/>
              <a:t>记为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 = (</a:t>
            </a:r>
            <a:r>
              <a:rPr lang="en-US" altLang="zh-CN" baseline="-25000" dirty="0"/>
              <a:t> 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)).</a:t>
            </a:r>
            <a:endParaRPr lang="en-US" altLang="zh-CN" dirty="0"/>
          </a:p>
        </p:txBody>
      </p:sp>
      <p:sp>
        <p:nvSpPr>
          <p:cNvPr id="94212" name="Line 4"/>
          <p:cNvSpPr/>
          <p:nvPr/>
        </p:nvSpPr>
        <p:spPr>
          <a:xfrm>
            <a:off x="1600200" y="401193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3" name="Line 5"/>
          <p:cNvSpPr/>
          <p:nvPr/>
        </p:nvSpPr>
        <p:spPr>
          <a:xfrm>
            <a:off x="1600200" y="622173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4" name="Text Box 6"/>
          <p:cNvSpPr txBox="1"/>
          <p:nvPr/>
        </p:nvSpPr>
        <p:spPr>
          <a:xfrm>
            <a:off x="3952875" y="6267450"/>
            <a:ext cx="2241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5" name="Line 8"/>
          <p:cNvSpPr/>
          <p:nvPr/>
        </p:nvSpPr>
        <p:spPr>
          <a:xfrm>
            <a:off x="2667000" y="5002530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216" name="Text Box 9"/>
          <p:cNvSpPr txBox="1"/>
          <p:nvPr/>
        </p:nvSpPr>
        <p:spPr>
          <a:xfrm>
            <a:off x="6918325" y="595820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7" name="Text Box 10"/>
          <p:cNvSpPr txBox="1"/>
          <p:nvPr/>
        </p:nvSpPr>
        <p:spPr>
          <a:xfrm>
            <a:off x="2514600" y="614553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8" name="Text Box 11"/>
          <p:cNvSpPr txBox="1"/>
          <p:nvPr/>
        </p:nvSpPr>
        <p:spPr>
          <a:xfrm>
            <a:off x="5029200" y="4773930"/>
            <a:ext cx="1041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9" name="Text Box 12"/>
          <p:cNvSpPr txBox="1"/>
          <p:nvPr/>
        </p:nvSpPr>
        <p:spPr>
          <a:xfrm>
            <a:off x="4953000" y="408813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20" name="Freeform 14"/>
          <p:cNvSpPr/>
          <p:nvPr/>
        </p:nvSpPr>
        <p:spPr>
          <a:xfrm>
            <a:off x="1600200" y="4888230"/>
            <a:ext cx="3378200" cy="2921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28" h="184">
                <a:moveTo>
                  <a:pt x="0" y="120"/>
                </a:moveTo>
                <a:cubicBezTo>
                  <a:pt x="64" y="92"/>
                  <a:pt x="128" y="64"/>
                  <a:pt x="192" y="72"/>
                </a:cubicBezTo>
                <a:cubicBezTo>
                  <a:pt x="256" y="80"/>
                  <a:pt x="328" y="176"/>
                  <a:pt x="384" y="168"/>
                </a:cubicBezTo>
                <a:cubicBezTo>
                  <a:pt x="440" y="160"/>
                  <a:pt x="464" y="24"/>
                  <a:pt x="528" y="24"/>
                </a:cubicBezTo>
                <a:cubicBezTo>
                  <a:pt x="592" y="24"/>
                  <a:pt x="688" y="168"/>
                  <a:pt x="768" y="168"/>
                </a:cubicBezTo>
                <a:cubicBezTo>
                  <a:pt x="848" y="168"/>
                  <a:pt x="872" y="48"/>
                  <a:pt x="1008" y="24"/>
                </a:cubicBezTo>
                <a:cubicBezTo>
                  <a:pt x="1144" y="0"/>
                  <a:pt x="1464" y="0"/>
                  <a:pt x="1584" y="24"/>
                </a:cubicBezTo>
                <a:cubicBezTo>
                  <a:pt x="1704" y="48"/>
                  <a:pt x="1648" y="152"/>
                  <a:pt x="1728" y="168"/>
                </a:cubicBezTo>
                <a:cubicBezTo>
                  <a:pt x="1808" y="184"/>
                  <a:pt x="2000" y="136"/>
                  <a:pt x="2064" y="120"/>
                </a:cubicBezTo>
                <a:cubicBezTo>
                  <a:pt x="2128" y="104"/>
                  <a:pt x="2120" y="88"/>
                  <a:pt x="2112" y="7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221" name="Freeform 15"/>
          <p:cNvSpPr/>
          <p:nvPr/>
        </p:nvSpPr>
        <p:spPr>
          <a:xfrm>
            <a:off x="1600200" y="4240530"/>
            <a:ext cx="3492500" cy="1295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200" h="816">
                <a:moveTo>
                  <a:pt x="0" y="816"/>
                </a:moveTo>
                <a:cubicBezTo>
                  <a:pt x="72" y="636"/>
                  <a:pt x="144" y="456"/>
                  <a:pt x="192" y="384"/>
                </a:cubicBezTo>
                <a:cubicBezTo>
                  <a:pt x="240" y="312"/>
                  <a:pt x="232" y="336"/>
                  <a:pt x="288" y="384"/>
                </a:cubicBezTo>
                <a:cubicBezTo>
                  <a:pt x="344" y="432"/>
                  <a:pt x="456" y="672"/>
                  <a:pt x="528" y="672"/>
                </a:cubicBezTo>
                <a:cubicBezTo>
                  <a:pt x="600" y="672"/>
                  <a:pt x="680" y="456"/>
                  <a:pt x="720" y="384"/>
                </a:cubicBezTo>
                <a:cubicBezTo>
                  <a:pt x="760" y="312"/>
                  <a:pt x="736" y="272"/>
                  <a:pt x="768" y="240"/>
                </a:cubicBezTo>
                <a:cubicBezTo>
                  <a:pt x="800" y="208"/>
                  <a:pt x="848" y="224"/>
                  <a:pt x="912" y="192"/>
                </a:cubicBezTo>
                <a:cubicBezTo>
                  <a:pt x="976" y="160"/>
                  <a:pt x="1088" y="40"/>
                  <a:pt x="1152" y="48"/>
                </a:cubicBezTo>
                <a:cubicBezTo>
                  <a:pt x="1216" y="56"/>
                  <a:pt x="1144" y="240"/>
                  <a:pt x="1296" y="240"/>
                </a:cubicBezTo>
                <a:cubicBezTo>
                  <a:pt x="1448" y="240"/>
                  <a:pt x="1928" y="88"/>
                  <a:pt x="2064" y="48"/>
                </a:cubicBezTo>
                <a:cubicBezTo>
                  <a:pt x="2200" y="8"/>
                  <a:pt x="2156" y="4"/>
                  <a:pt x="2112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8306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关于</a:t>
            </a:r>
            <a:r>
              <a:rPr lang="en-US" altLang="zh-CN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</a:t>
            </a:r>
            <a:r>
              <a:rPr lang="en-US" altLang="zh-CN" sz="40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 </a:t>
            </a:r>
            <a:r>
              <a:rPr lang="zh-CN" alt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标记</a:t>
            </a:r>
            <a:endParaRPr lang="en-US" altLang="zh-CN" sz="4000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8307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用来描述运行时间的最好情况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对所有输入实例都正确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比如，对于插入排序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最好情况下的运行时间是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 (</a:t>
            </a:r>
            <a:r>
              <a:rPr lang="en-US" altLang="zh-CN" sz="24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),</a:t>
            </a:r>
            <a:endParaRPr lang="en-US" altLang="zh-CN" sz="2400" i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最坏情况下的运行时间是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 (</a:t>
            </a:r>
            <a:r>
              <a:rPr lang="en-US" altLang="zh-CN" sz="24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) </a:t>
            </a:r>
            <a:endParaRPr lang="en-US" altLang="zh-CN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但说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插入排序的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运行时间是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(</a:t>
            </a:r>
            <a:r>
              <a:rPr lang="en-US" altLang="zh-CN" sz="24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则有误</a:t>
            </a:r>
            <a:endParaRPr lang="en-US" altLang="zh-CN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可以用来描述问题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sym typeface="Symbol" panose="05050102010706020507" pitchFamily="18" charset="2"/>
              </a:rPr>
              <a:t>排序问题的时间复杂性是</a:t>
            </a:r>
            <a:r>
              <a:rPr lang="en-US" altLang="zh-CN" sz="2400" dirty="0">
                <a:sym typeface="Symbol" panose="05050102010706020507" pitchFamily="18" charset="2"/>
              </a:rPr>
              <a:t>(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</a:t>
            </a:r>
            <a:endParaRPr lang="en-US" altLang="zh-CN" sz="24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endParaRPr lang="en-US" altLang="zh-CN" sz="28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625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40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O</a:t>
            </a:r>
            <a:r>
              <a:rPr lang="en-US" altLang="zh-CN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, ,</a:t>
            </a:r>
            <a:r>
              <a:rPr lang="zh-CN" altLang="en-US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标记的关系</a:t>
            </a:r>
            <a:endParaRPr lang="en-US" altLang="zh-CN" sz="4000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96259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/>
              <a:t>对于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), 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</a:t>
            </a:r>
            <a:r>
              <a:rPr lang="en-US" altLang="zh-CN" dirty="0">
                <a:sym typeface="Symbol" panose="05050102010706020507" pitchFamily="18" charset="2"/>
              </a:rPr>
              <a:t>(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</a:t>
            </a:r>
            <a:r>
              <a:rPr lang="zh-CN" altLang="en-US" dirty="0"/>
              <a:t>当且仅当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</a:t>
            </a:r>
            <a:r>
              <a:rPr lang="zh-CN" altLang="en-US" dirty="0"/>
              <a:t>且</a:t>
            </a:r>
            <a:r>
              <a:rPr lang="en-US" altLang="zh-CN" i="1" dirty="0"/>
              <a:t>f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 = </a:t>
            </a:r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/>
              <a:t>g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)). </a:t>
            </a:r>
            <a:endParaRPr lang="en-US" altLang="zh-CN" dirty="0"/>
          </a:p>
          <a:p>
            <a:pPr eaLnBrk="1" hangingPunct="1"/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上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紧</a:t>
            </a:r>
            <a:r>
              <a:rPr lang="zh-CN" altLang="en-US" sz="2800" dirty="0">
                <a:sym typeface="Symbol" panose="05050102010706020507" pitchFamily="18" charset="2"/>
              </a:rPr>
              <a:t>界 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</a:t>
            </a:r>
            <a:r>
              <a:rPr lang="en-US" altLang="zh-CN" sz="2800" i="1" dirty="0"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下</a:t>
            </a:r>
            <a:r>
              <a:rPr lang="zh-CN" altLang="en-US" sz="2800" dirty="0">
                <a:sym typeface="Symbol" panose="05050102010706020507" pitchFamily="18" charset="2"/>
              </a:rPr>
              <a:t>界 </a:t>
            </a:r>
            <a:endParaRPr lang="en-US" altLang="zh-CN" sz="28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0354" name="Rectangle 2"/>
          <p:cNvSpPr>
            <a:spLocks noGrp="1"/>
          </p:cNvSpPr>
          <p:nvPr>
            <p:ph type="title"/>
          </p:nvPr>
        </p:nvSpPr>
        <p:spPr>
          <a:xfrm>
            <a:off x="-1076325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严格低阶函数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100355" name="Rectangle 3"/>
          <p:cNvSpPr>
            <a:spLocks noGrp="1"/>
          </p:cNvSpPr>
          <p:nvPr>
            <p:ph idx="1"/>
          </p:nvPr>
        </p:nvSpPr>
        <p:spPr>
          <a:xfrm>
            <a:off x="266700" y="1371600"/>
            <a:ext cx="7848600" cy="21336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dirty="0"/>
              <a:t>给定一个函数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),</a:t>
            </a:r>
            <a:endParaRPr lang="en-US" altLang="zh-CN" sz="2800" dirty="0"/>
          </a:p>
          <a:p>
            <a:pPr lvl="1" eaLnBrk="1" hangingPunct="1"/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))={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): </a:t>
            </a: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chemeClr val="accent1"/>
                </a:solidFill>
              </a:rPr>
              <a:t>任意</a:t>
            </a:r>
            <a:r>
              <a:rPr lang="zh-CN" altLang="en-US" sz="2400" dirty="0"/>
              <a:t>正常数</a:t>
            </a:r>
            <a:r>
              <a:rPr lang="en-US" altLang="zh-CN" sz="2400" i="1" dirty="0"/>
              <a:t>c</a:t>
            </a:r>
            <a:r>
              <a:rPr lang="zh-CN" altLang="en-US" sz="2400" i="1" dirty="0"/>
              <a:t>，</a:t>
            </a:r>
            <a:r>
              <a:rPr lang="zh-CN" altLang="en-US" sz="2400" dirty="0"/>
              <a:t>都</a:t>
            </a:r>
            <a:r>
              <a:rPr lang="zh-CN" altLang="en-US" sz="2400" dirty="0"/>
              <a:t>存在一个正数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</a:t>
            </a:r>
            <a:r>
              <a:rPr lang="zh-CN" altLang="en-US" sz="2400" dirty="0"/>
              <a:t>，从而对所有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baseline="-25000" dirty="0"/>
              <a:t>，</a:t>
            </a:r>
            <a:r>
              <a:rPr lang="zh-CN" altLang="en-US" sz="2400" dirty="0"/>
              <a:t>满足</a:t>
            </a:r>
            <a:r>
              <a:rPr lang="en-US" altLang="zh-CN" sz="2400" dirty="0"/>
              <a:t>0</a:t>
            </a:r>
            <a:r>
              <a:rPr lang="en-US" altLang="zh-CN" sz="2400" dirty="0">
                <a:sym typeface="Symbol" panose="05050102010706020507" pitchFamily="18" charset="2"/>
              </a:rPr>
              <a:t>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&lt;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/>
              <a:t>}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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)), </a:t>
            </a:r>
            <a:r>
              <a:rPr lang="zh-CN" altLang="en-US" sz="2400" dirty="0"/>
              <a:t>或者简写为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</p:txBody>
      </p:sp>
      <p:sp>
        <p:nvSpPr>
          <p:cNvPr id="10035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8" name="Text Box 6"/>
          <p:cNvSpPr txBox="1"/>
          <p:nvPr/>
        </p:nvSpPr>
        <p:spPr>
          <a:xfrm>
            <a:off x="3962400" y="5949950"/>
            <a:ext cx="21463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59" name="Freeform 7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0" name="Line 8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61" name="Text Box 9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2" name="Text Box 10"/>
          <p:cNvSpPr txBox="1"/>
          <p:nvPr/>
        </p:nvSpPr>
        <p:spPr>
          <a:xfrm>
            <a:off x="2209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3" name="Text Box 11"/>
          <p:cNvSpPr txBox="1"/>
          <p:nvPr/>
        </p:nvSpPr>
        <p:spPr>
          <a:xfrm>
            <a:off x="4800600" y="3429000"/>
            <a:ext cx="8604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4" name="Text Box 12"/>
          <p:cNvSpPr txBox="1"/>
          <p:nvPr/>
        </p:nvSpPr>
        <p:spPr>
          <a:xfrm>
            <a:off x="5105400" y="4343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5" name="Freeform 13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6" name="Freeform 14"/>
          <p:cNvSpPr/>
          <p:nvPr/>
        </p:nvSpPr>
        <p:spPr>
          <a:xfrm>
            <a:off x="1600200" y="4241800"/>
            <a:ext cx="3429000" cy="1549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" h="976">
                <a:moveTo>
                  <a:pt x="0" y="976"/>
                </a:moveTo>
                <a:cubicBezTo>
                  <a:pt x="68" y="800"/>
                  <a:pt x="136" y="624"/>
                  <a:pt x="192" y="544"/>
                </a:cubicBezTo>
                <a:cubicBezTo>
                  <a:pt x="248" y="464"/>
                  <a:pt x="288" y="488"/>
                  <a:pt x="336" y="496"/>
                </a:cubicBezTo>
                <a:cubicBezTo>
                  <a:pt x="384" y="504"/>
                  <a:pt x="432" y="576"/>
                  <a:pt x="480" y="592"/>
                </a:cubicBezTo>
                <a:cubicBezTo>
                  <a:pt x="528" y="608"/>
                  <a:pt x="576" y="616"/>
                  <a:pt x="624" y="592"/>
                </a:cubicBezTo>
                <a:cubicBezTo>
                  <a:pt x="672" y="568"/>
                  <a:pt x="720" y="472"/>
                  <a:pt x="768" y="448"/>
                </a:cubicBezTo>
                <a:cubicBezTo>
                  <a:pt x="816" y="424"/>
                  <a:pt x="840" y="472"/>
                  <a:pt x="912" y="448"/>
                </a:cubicBezTo>
                <a:cubicBezTo>
                  <a:pt x="984" y="424"/>
                  <a:pt x="1128" y="344"/>
                  <a:pt x="1200" y="304"/>
                </a:cubicBezTo>
                <a:cubicBezTo>
                  <a:pt x="1272" y="264"/>
                  <a:pt x="1296" y="224"/>
                  <a:pt x="1344" y="208"/>
                </a:cubicBezTo>
                <a:cubicBezTo>
                  <a:pt x="1392" y="192"/>
                  <a:pt x="1416" y="224"/>
                  <a:pt x="1488" y="208"/>
                </a:cubicBezTo>
                <a:cubicBezTo>
                  <a:pt x="1560" y="192"/>
                  <a:pt x="1712" y="144"/>
                  <a:pt x="1776" y="112"/>
                </a:cubicBezTo>
                <a:cubicBezTo>
                  <a:pt x="1840" y="80"/>
                  <a:pt x="1824" y="32"/>
                  <a:pt x="1872" y="16"/>
                </a:cubicBezTo>
                <a:cubicBezTo>
                  <a:pt x="1920" y="0"/>
                  <a:pt x="2016" y="16"/>
                  <a:pt x="2064" y="16"/>
                </a:cubicBezTo>
                <a:cubicBezTo>
                  <a:pt x="2112" y="16"/>
                  <a:pt x="2136" y="16"/>
                  <a:pt x="2160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7" name="Text Box 15"/>
          <p:cNvSpPr txBox="1"/>
          <p:nvPr/>
        </p:nvSpPr>
        <p:spPr>
          <a:xfrm>
            <a:off x="5029200" y="3886200"/>
            <a:ext cx="13795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1/2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8" name="Freeform 17"/>
          <p:cNvSpPr/>
          <p:nvPr/>
        </p:nvSpPr>
        <p:spPr>
          <a:xfrm>
            <a:off x="1600200" y="3403600"/>
            <a:ext cx="2819400" cy="22352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776" h="1408">
                <a:moveTo>
                  <a:pt x="0" y="1408"/>
                </a:moveTo>
                <a:cubicBezTo>
                  <a:pt x="8" y="1168"/>
                  <a:pt x="16" y="928"/>
                  <a:pt x="48" y="832"/>
                </a:cubicBezTo>
                <a:cubicBezTo>
                  <a:pt x="80" y="736"/>
                  <a:pt x="144" y="872"/>
                  <a:pt x="192" y="832"/>
                </a:cubicBezTo>
                <a:cubicBezTo>
                  <a:pt x="240" y="792"/>
                  <a:pt x="288" y="624"/>
                  <a:pt x="336" y="592"/>
                </a:cubicBezTo>
                <a:cubicBezTo>
                  <a:pt x="384" y="560"/>
                  <a:pt x="432" y="656"/>
                  <a:pt x="480" y="640"/>
                </a:cubicBezTo>
                <a:cubicBezTo>
                  <a:pt x="528" y="624"/>
                  <a:pt x="568" y="520"/>
                  <a:pt x="624" y="496"/>
                </a:cubicBezTo>
                <a:cubicBezTo>
                  <a:pt x="680" y="472"/>
                  <a:pt x="760" y="544"/>
                  <a:pt x="816" y="496"/>
                </a:cubicBezTo>
                <a:cubicBezTo>
                  <a:pt x="872" y="448"/>
                  <a:pt x="912" y="256"/>
                  <a:pt x="960" y="208"/>
                </a:cubicBezTo>
                <a:cubicBezTo>
                  <a:pt x="1008" y="160"/>
                  <a:pt x="1032" y="224"/>
                  <a:pt x="1104" y="208"/>
                </a:cubicBezTo>
                <a:cubicBezTo>
                  <a:pt x="1176" y="192"/>
                  <a:pt x="1296" y="144"/>
                  <a:pt x="1392" y="112"/>
                </a:cubicBezTo>
                <a:cubicBezTo>
                  <a:pt x="1488" y="80"/>
                  <a:pt x="1616" y="32"/>
                  <a:pt x="1680" y="16"/>
                </a:cubicBezTo>
                <a:cubicBezTo>
                  <a:pt x="1744" y="0"/>
                  <a:pt x="1760" y="8"/>
                  <a:pt x="1776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9" name="Text Box 18"/>
          <p:cNvSpPr txBox="1"/>
          <p:nvPr/>
        </p:nvSpPr>
        <p:spPr>
          <a:xfrm>
            <a:off x="4419600" y="3048000"/>
            <a:ext cx="10636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70" name="Line 19"/>
          <p:cNvSpPr/>
          <p:nvPr/>
        </p:nvSpPr>
        <p:spPr>
          <a:xfrm>
            <a:off x="2057400" y="4572000"/>
            <a:ext cx="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1" name="Line 20"/>
          <p:cNvSpPr/>
          <p:nvPr/>
        </p:nvSpPr>
        <p:spPr>
          <a:xfrm>
            <a:off x="2667000" y="51054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2" name="Text Box 21"/>
          <p:cNvSpPr txBox="1"/>
          <p:nvPr/>
        </p:nvSpPr>
        <p:spPr>
          <a:xfrm>
            <a:off x="1828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73" name="Text Box 22"/>
          <p:cNvSpPr txBox="1"/>
          <p:nvPr/>
        </p:nvSpPr>
        <p:spPr>
          <a:xfrm>
            <a:off x="2590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00600" y="292735"/>
            <a:ext cx="3938270" cy="13220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  <a:defRPr/>
            </a:pP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O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))={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):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存在正常数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和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满足对于所有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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 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)}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，我们称为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是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的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上界（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upper bound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）</a:t>
            </a:r>
            <a:endParaRPr kumimoji="1" lang="en-US" altLang="zh-CN" sz="200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68313" y="1270000"/>
            <a:ext cx="84248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40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371600"/>
            <a:ext cx="3657600" cy="773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160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19600"/>
            <a:ext cx="3429000" cy="609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7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105400"/>
            <a:ext cx="8382000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187315" y="688975"/>
            <a:ext cx="3728085" cy="1014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  <a:defRPr/>
            </a:pP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o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))={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):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对于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任意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正常数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存在一个正数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，从而对所有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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满足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 &lt;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}</a:t>
            </a:r>
            <a:endParaRPr kumimoji="1" lang="en-US" altLang="zh-CN" sz="200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4450" name="Rectangle 2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关于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o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标记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51" name="Rectangle 3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7244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i="1" dirty="0"/>
              <a:t>O</a:t>
            </a:r>
            <a:r>
              <a:rPr lang="zh-CN" altLang="en-US" sz="2800" dirty="0"/>
              <a:t>标记可能是或不是紧的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 </a:t>
            </a:r>
            <a:r>
              <a:rPr lang="zh-CN" altLang="en-US" sz="2400" dirty="0"/>
              <a:t>是紧的</a:t>
            </a:r>
            <a:r>
              <a:rPr lang="en-US" altLang="zh-CN" sz="2400" dirty="0"/>
              <a:t>, </a:t>
            </a:r>
            <a:r>
              <a:rPr lang="zh-CN" altLang="en-US" sz="2400" dirty="0"/>
              <a:t>但</a:t>
            </a: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dirty="0"/>
              <a:t>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不是紧的</a:t>
            </a:r>
            <a:r>
              <a:rPr lang="en-US" altLang="zh-CN" sz="2400" dirty="0"/>
              <a:t>.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800" i="1" dirty="0"/>
              <a:t>o</a:t>
            </a:r>
            <a:r>
              <a:rPr lang="zh-CN" altLang="en-US" sz="2800" dirty="0"/>
              <a:t>标记用于标记上界但不是紧的情况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dirty="0"/>
              <a:t> =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), </a:t>
            </a:r>
            <a:r>
              <a:rPr lang="zh-CN" altLang="en-US" sz="2400" dirty="0"/>
              <a:t>但是</a:t>
            </a:r>
            <a:r>
              <a:rPr lang="en-US" altLang="zh-CN" sz="2400" dirty="0"/>
              <a:t>2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</a:t>
            </a:r>
            <a:r>
              <a:rPr lang="en-US" altLang="zh-CN" sz="2400" dirty="0"/>
              <a:t> </a:t>
            </a:r>
            <a:r>
              <a:rPr lang="en-US" altLang="zh-CN" sz="2400" i="1" dirty="0"/>
              <a:t>o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).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区别</a:t>
            </a:r>
            <a:r>
              <a:rPr lang="en-US" altLang="zh-CN" sz="2800" dirty="0"/>
              <a:t>: </a:t>
            </a:r>
            <a:r>
              <a:rPr lang="zh-CN" altLang="en-US" sz="2800" dirty="0">
                <a:solidFill>
                  <a:schemeClr val="accent1"/>
                </a:solidFill>
              </a:rPr>
              <a:t>某个</a:t>
            </a:r>
            <a:r>
              <a:rPr lang="zh-CN" altLang="en-US" sz="2800" dirty="0"/>
              <a:t>正常数</a:t>
            </a:r>
            <a:r>
              <a:rPr lang="en-US" altLang="zh-CN" sz="2800" i="1" dirty="0"/>
              <a:t>c</a:t>
            </a:r>
            <a:r>
              <a:rPr lang="zh-CN" altLang="en-US" sz="2800" dirty="0"/>
              <a:t>在</a:t>
            </a:r>
            <a:r>
              <a:rPr lang="en-US" altLang="zh-CN" sz="2800" i="1" dirty="0"/>
              <a:t>O</a:t>
            </a:r>
            <a:r>
              <a:rPr lang="zh-CN" altLang="en-US" sz="2800" dirty="0"/>
              <a:t>标记中，</a:t>
            </a:r>
            <a:r>
              <a:rPr lang="en-US" altLang="zh-CN" sz="2800" dirty="0"/>
              <a:t> </a:t>
            </a:r>
            <a:r>
              <a:rPr lang="zh-CN" altLang="en-US" sz="2800" dirty="0"/>
              <a:t>但</a:t>
            </a:r>
            <a:r>
              <a:rPr lang="zh-CN" altLang="en-US" sz="2800" dirty="0">
                <a:solidFill>
                  <a:schemeClr val="accent1"/>
                </a:solidFill>
              </a:rPr>
              <a:t>所有</a:t>
            </a:r>
            <a:r>
              <a:rPr lang="zh-CN" altLang="en-US" sz="2800" dirty="0"/>
              <a:t>正常数</a:t>
            </a:r>
            <a:r>
              <a:rPr lang="en-US" altLang="zh-CN" sz="2800" i="1" dirty="0"/>
              <a:t>c</a:t>
            </a:r>
            <a:r>
              <a:rPr lang="zh-CN" altLang="en-US" sz="2800" dirty="0"/>
              <a:t>在</a:t>
            </a:r>
            <a:r>
              <a:rPr lang="en-US" altLang="zh-CN" sz="2800" i="1" dirty="0"/>
              <a:t>o</a:t>
            </a:r>
            <a:r>
              <a:rPr lang="zh-CN" altLang="en-US" sz="2800" dirty="0"/>
              <a:t>标记中</a:t>
            </a:r>
            <a:r>
              <a:rPr lang="en-US" altLang="zh-CN" sz="2800" dirty="0"/>
              <a:t>.</a:t>
            </a:r>
            <a:endParaRPr lang="en-US" altLang="zh-CN" sz="2800" dirty="0"/>
          </a:p>
        </p:txBody>
      </p:sp>
      <p:pic>
        <p:nvPicPr>
          <p:cNvPr id="104453" name="Picture 11"/>
          <p:cNvPicPr>
            <a:picLocks noChangeAspect="1"/>
          </p:cNvPicPr>
          <p:nvPr/>
        </p:nvPicPr>
        <p:blipFill>
          <a:blip r:embed="rId1"/>
          <a:srcRect l="29952"/>
          <a:stretch>
            <a:fillRect/>
          </a:stretch>
        </p:blipFill>
        <p:spPr>
          <a:xfrm>
            <a:off x="425450" y="3868420"/>
            <a:ext cx="465709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762500"/>
            <a:ext cx="8345488" cy="1598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6498" name="Rectangle 2"/>
          <p:cNvSpPr>
            <a:spLocks noGrp="1"/>
          </p:cNvSpPr>
          <p:nvPr>
            <p:ph type="title"/>
          </p:nvPr>
        </p:nvSpPr>
        <p:spPr>
          <a:xfrm>
            <a:off x="-1219200" y="40513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严格高阶函数集合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89092" name="Rectangle 3"/>
          <p:cNvSpPr>
            <a:spLocks noGrp="1"/>
          </p:cNvSpPr>
          <p:nvPr>
            <p:ph idx="1"/>
          </p:nvPr>
        </p:nvSpPr>
        <p:spPr>
          <a:xfrm>
            <a:off x="257810" y="1380490"/>
            <a:ext cx="8077200" cy="4267200"/>
          </a:xfr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800" dirty="0"/>
              <a:t>对于给定函数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),</a:t>
            </a:r>
            <a:endParaRPr lang="en-US" altLang="zh-CN" sz="2800" dirty="0"/>
          </a:p>
          <a:p>
            <a:pPr lvl="1" eaLnBrk="1" hangingPunct="1"/>
            <a:r>
              <a:rPr lang="en-US" altLang="zh-CN" sz="2400" dirty="0">
                <a:sym typeface="Symbol" panose="05050102010706020507" pitchFamily="18" charset="2"/>
              </a:rPr>
              <a:t>(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))={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): </a:t>
            </a:r>
            <a:r>
              <a:rPr lang="zh-CN" altLang="en-US" sz="2400" dirty="0"/>
              <a:t>对于</a:t>
            </a:r>
            <a:r>
              <a:rPr lang="zh-CN" altLang="en-US" sz="2400" dirty="0">
                <a:solidFill>
                  <a:schemeClr val="accent1"/>
                </a:solidFill>
              </a:rPr>
              <a:t>任意</a:t>
            </a:r>
            <a:r>
              <a:rPr lang="zh-CN" altLang="en-US" sz="2400" dirty="0"/>
              <a:t>正常数</a:t>
            </a:r>
            <a:r>
              <a:rPr lang="en-US" altLang="zh-CN" sz="2400" i="1" dirty="0"/>
              <a:t>c</a:t>
            </a:r>
            <a:r>
              <a:rPr lang="en-US" altLang="zh-CN" sz="2400" dirty="0"/>
              <a:t>, </a:t>
            </a:r>
            <a:r>
              <a:rPr lang="zh-CN" altLang="en-US" sz="2400" dirty="0"/>
              <a:t>都</a:t>
            </a:r>
            <a:r>
              <a:rPr lang="zh-CN" altLang="en-US" sz="2400" dirty="0"/>
              <a:t>存在一个正数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</a:t>
            </a:r>
            <a:r>
              <a:rPr lang="zh-CN" altLang="en-US" sz="2400" dirty="0"/>
              <a:t>对于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 </a:t>
            </a:r>
            <a:r>
              <a:rPr lang="en-US" altLang="zh-CN" sz="2400" i="1" dirty="0"/>
              <a:t>n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，</a:t>
            </a:r>
            <a:r>
              <a:rPr lang="en-US" altLang="zh-CN" sz="2400" dirty="0"/>
              <a:t>0</a:t>
            </a:r>
            <a:r>
              <a:rPr lang="en-US" altLang="zh-CN" sz="2400" dirty="0">
                <a:sym typeface="Symbol" panose="05050102010706020507" pitchFamily="18" charset="2"/>
              </a:rPr>
              <a:t>  </a:t>
            </a:r>
            <a:r>
              <a:rPr lang="en-US" altLang="zh-CN" sz="2400" i="1" dirty="0"/>
              <a:t>cg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 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)}</a:t>
            </a:r>
            <a:endParaRPr lang="en-US" altLang="zh-CN" sz="2400" dirty="0"/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 (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)), </a:t>
            </a:r>
            <a:r>
              <a:rPr lang="zh-CN" altLang="en-US" sz="2400" dirty="0"/>
              <a:t>或者简记为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(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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类似</a:t>
            </a:r>
            <a:r>
              <a:rPr lang="en-US" altLang="zh-CN" sz="2800" i="1" dirty="0"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sym typeface="Symbol" panose="05050102010706020507" pitchFamily="18" charset="2"/>
              </a:rPr>
              <a:t>标记</a:t>
            </a:r>
            <a:r>
              <a:rPr lang="en-US" altLang="zh-CN" sz="2800" dirty="0"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sym typeface="Symbol" panose="05050102010706020507" pitchFamily="18" charset="2"/>
              </a:rPr>
              <a:t>表示不紧的下界</a:t>
            </a:r>
            <a:r>
              <a:rPr lang="en-US" altLang="zh-CN" sz="2800" dirty="0">
                <a:sym typeface="Symbol" panose="05050102010706020507" pitchFamily="18" charset="2"/>
              </a:rPr>
              <a:t>.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/2 = (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), </a:t>
            </a:r>
            <a:r>
              <a:rPr lang="zh-CN" altLang="en-US" sz="2400" dirty="0">
                <a:sym typeface="Symbol" panose="05050102010706020507" pitchFamily="18" charset="2"/>
              </a:rPr>
              <a:t>但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/2  (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 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</a:t>
            </a:r>
            <a:r>
              <a:rPr lang="en-US" altLang="zh-CN" sz="2800" dirty="0">
                <a:sym typeface="Symbol" panose="05050102010706020507" pitchFamily="18" charset="2"/>
              </a:rPr>
              <a:t> = (</a:t>
            </a:r>
            <a:r>
              <a:rPr lang="en-US" altLang="zh-CN" sz="2800" baseline="-25000" dirty="0"/>
              <a:t> 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</a:t>
            </a:r>
            <a:r>
              <a:rPr lang="zh-CN" altLang="en-US" sz="2800" dirty="0"/>
              <a:t>当且仅当</a:t>
            </a:r>
            <a:r>
              <a:rPr lang="en-US" altLang="zh-CN" sz="2800" i="1" dirty="0"/>
              <a:t>g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)=</a:t>
            </a:r>
            <a:r>
              <a:rPr lang="en-US" altLang="zh-CN" sz="2800" i="1" dirty="0"/>
              <a:t>o</a:t>
            </a:r>
            <a:r>
              <a:rPr lang="en-US" altLang="zh-CN" sz="2800" dirty="0"/>
              <a:t>(</a:t>
            </a: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n</a:t>
            </a:r>
            <a:r>
              <a:rPr lang="en-US" altLang="zh-CN" sz="2800" dirty="0"/>
              <a:t>)).</a:t>
            </a:r>
            <a:endParaRPr lang="en-US" altLang="zh-CN" sz="2800" dirty="0"/>
          </a:p>
          <a:p>
            <a:pPr eaLnBrk="1" hangingPunct="1"/>
            <a:r>
              <a:rPr lang="en-US" altLang="zh-CN" sz="2800" dirty="0">
                <a:sym typeface="Symbol" panose="05050102010706020507" pitchFamily="18" charset="2"/>
              </a:rPr>
              <a:t>lim           = 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endParaRPr lang="en-US" altLang="zh-CN" sz="2800" dirty="0">
              <a:sym typeface="Symbol" panose="05050102010706020507" pitchFamily="18" charset="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0700" y="4516438"/>
            <a:ext cx="1454150" cy="873125"/>
            <a:chOff x="609600" y="4918075"/>
            <a:chExt cx="1454150" cy="873125"/>
          </a:xfrm>
        </p:grpSpPr>
        <p:sp>
          <p:nvSpPr>
            <p:cNvPr id="106501" name="Line 20"/>
            <p:cNvSpPr/>
            <p:nvPr/>
          </p:nvSpPr>
          <p:spPr>
            <a:xfrm>
              <a:off x="1371600" y="5334000"/>
              <a:ext cx="6858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6502" name="Text Box 21"/>
            <p:cNvSpPr txBox="1"/>
            <p:nvPr/>
          </p:nvSpPr>
          <p:spPr>
            <a:xfrm>
              <a:off x="1355725" y="4918075"/>
              <a:ext cx="623888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3" name="Text Box 22"/>
            <p:cNvSpPr txBox="1"/>
            <p:nvPr/>
          </p:nvSpPr>
          <p:spPr>
            <a:xfrm>
              <a:off x="1371600" y="5257800"/>
              <a:ext cx="692150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4" name="Text Box 23"/>
            <p:cNvSpPr txBox="1"/>
            <p:nvPr/>
          </p:nvSpPr>
          <p:spPr>
            <a:xfrm>
              <a:off x="609600" y="5334000"/>
              <a:ext cx="854075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</a:t>
              </a:r>
              <a:endPara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48580" y="496570"/>
            <a:ext cx="3472180" cy="13220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  <a:defRPr/>
            </a:pP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(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))={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):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存在正常数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和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，使得对于所有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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 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&lt;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)}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我们称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是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的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渐进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下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界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(lower bound)</a:t>
            </a:r>
            <a:endParaRPr kumimoji="1" lang="en-US" altLang="zh-CN" sz="200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7826" name="组合 9"/>
          <p:cNvGrpSpPr/>
          <p:nvPr/>
        </p:nvGrpSpPr>
        <p:grpSpPr>
          <a:xfrm>
            <a:off x="-1587" y="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7828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517583" y="642303"/>
            <a:ext cx="271145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本讲内容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7783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74758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</a:t>
            </a:r>
            <a:r>
              <a:rPr kumimoji="1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 </a:t>
            </a:r>
            <a:endParaRPr kumimoji="1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  <a:endParaRPr kumimoji="1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  <a:endParaRPr kumimoji="1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854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80010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渐进符号的性质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547" name="Rectangle 3"/>
          <p:cNvSpPr>
            <a:spLocks noGrp="1"/>
          </p:cNvSpPr>
          <p:nvPr>
            <p:ph idx="1"/>
          </p:nvPr>
        </p:nvSpPr>
        <p:spPr>
          <a:xfrm>
            <a:off x="685800" y="1905000"/>
            <a:ext cx="8077200" cy="41910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传递性</a:t>
            </a:r>
            <a:r>
              <a:rPr lang="en-US" altLang="zh-CN" sz="2800" dirty="0"/>
              <a:t>: </a:t>
            </a:r>
            <a:r>
              <a:rPr lang="zh-CN" altLang="en-US" sz="2800" dirty="0"/>
              <a:t>所有五个标记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g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 </a:t>
            </a:r>
            <a:r>
              <a:rPr lang="zh-CN" altLang="en-US" sz="2400" dirty="0">
                <a:sym typeface="Symbol" panose="05050102010706020507" pitchFamily="18" charset="2"/>
              </a:rPr>
              <a:t>且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h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 </a:t>
            </a:r>
            <a:r>
              <a:rPr lang="en-US" altLang="zh-CN" sz="2400" dirty="0">
                <a:sym typeface="Wingdings" panose="05000000000000000000" pitchFamily="2" charset="2"/>
              </a:rPr>
              <a:t> 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h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自反性</a:t>
            </a:r>
            <a:r>
              <a:rPr lang="en-US" altLang="zh-CN" sz="2800" dirty="0"/>
              <a:t>: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, ,  .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对称性</a:t>
            </a:r>
            <a:r>
              <a:rPr lang="en-US" altLang="zh-CN" sz="2800" dirty="0"/>
              <a:t>: </a:t>
            </a:r>
            <a:r>
              <a:rPr lang="en-US" altLang="zh-CN" sz="2400" dirty="0">
                <a:sym typeface="Symbol" panose="05050102010706020507" pitchFamily="18" charset="2"/>
              </a:rPr>
              <a:t> 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g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 </a:t>
            </a:r>
            <a:r>
              <a:rPr lang="zh-CN" altLang="en-US" sz="2400" dirty="0">
                <a:sym typeface="Symbol" panose="05050102010706020507" pitchFamily="18" charset="2"/>
              </a:rPr>
              <a:t>当且仅当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sym typeface="Symbol" panose="05050102010706020507" pitchFamily="18" charset="2"/>
              </a:rPr>
              <a:t>))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990099"/>
                </a:solidFill>
              </a:rPr>
              <a:t>反对称性</a:t>
            </a:r>
            <a:r>
              <a:rPr lang="en-US" altLang="zh-CN" sz="2800" dirty="0"/>
              <a:t>:</a:t>
            </a:r>
            <a:endParaRPr lang="en-US" altLang="zh-CN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>
                <a:sym typeface="Symbol" panose="05050102010706020507" pitchFamily="18" charset="2"/>
              </a:rPr>
              <a:t>当且仅当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000" dirty="0">
                <a:sym typeface="Symbol" panose="05050102010706020507" pitchFamily="18" charset="2"/>
              </a:rPr>
              <a:t>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i="1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sym typeface="Symbol" panose="05050102010706020507" pitchFamily="18" charset="2"/>
              </a:rPr>
              <a:t>(</a:t>
            </a:r>
            <a:r>
              <a:rPr lang="en-US" altLang="zh-CN" sz="2400" baseline="-25000" dirty="0"/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</a:t>
            </a:r>
            <a:r>
              <a:rPr lang="zh-CN" altLang="en-US" sz="2400" dirty="0">
                <a:sym typeface="Symbol" panose="05050102010706020507" pitchFamily="18" charset="2"/>
              </a:rPr>
              <a:t>当且仅当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i="1" dirty="0"/>
              <a:t>g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)= </a:t>
            </a:r>
            <a:r>
              <a:rPr lang="en-US" altLang="zh-CN" sz="2400" dirty="0">
                <a:sym typeface="Symbol" panose="05050102010706020507" pitchFamily="18" charset="2"/>
              </a:rPr>
              <a:t></a:t>
            </a:r>
            <a:r>
              <a:rPr lang="en-US" altLang="zh-CN" sz="2400" dirty="0"/>
              <a:t>(</a:t>
            </a:r>
            <a:r>
              <a:rPr lang="en-US" altLang="zh-CN" sz="2400" i="1" dirty="0"/>
              <a:t>f</a:t>
            </a:r>
            <a:r>
              <a:rPr lang="en-US" altLang="zh-CN" sz="2400" dirty="0"/>
              <a:t>(</a:t>
            </a:r>
            <a:r>
              <a:rPr lang="en-US" altLang="zh-CN" sz="2400" i="1" dirty="0"/>
              <a:t>n</a:t>
            </a:r>
            <a:r>
              <a:rPr lang="en-US" altLang="zh-CN" sz="2400" dirty="0"/>
              <a:t>)).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不同的增长记号对比</a:t>
            </a:r>
            <a:endParaRPr lang="zh-CN" altLang="en-US" b="0"/>
          </a:p>
        </p:txBody>
      </p:sp>
      <p:sp>
        <p:nvSpPr>
          <p:cNvPr id="4" name="文本框 3"/>
          <p:cNvSpPr txBox="1"/>
          <p:nvPr/>
        </p:nvSpPr>
        <p:spPr>
          <a:xfrm>
            <a:off x="669925" y="1577340"/>
            <a:ext cx="7940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同阶函数集合</a:t>
            </a:r>
            <a:r>
              <a:rPr kumimoji="1" lang="zh-CN" altLang="en-US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：</a:t>
            </a:r>
            <a:r>
              <a:rPr kumimoji="1" lang="en-US" altLang="zh-CN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</a:t>
            </a:r>
            <a:r>
              <a:rPr kumimoji="1" lang="en-US" altLang="zh-CN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</a:t>
            </a:r>
            <a:r>
              <a:rPr kumimoji="1" lang="en-US" altLang="zh-CN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)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=</a:t>
            </a:r>
            <a:r>
              <a:rPr kumimoji="1" lang="en-US" altLang="zh-CN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{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f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 | c</a:t>
            </a:r>
            <a:r>
              <a:rPr kumimoji="1" lang="en-US" altLang="zh-CN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&gt;0,  n</a:t>
            </a:r>
            <a:r>
              <a:rPr kumimoji="1" lang="en-US" altLang="zh-CN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</a:t>
            </a:r>
            <a:r>
              <a:rPr kumimoji="1" lang="zh-CN" altLang="en-US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n&gt;n</a:t>
            </a:r>
            <a:r>
              <a:rPr kumimoji="1" lang="en-US" altLang="zh-CN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(n)f(n)c</a:t>
            </a:r>
            <a:r>
              <a:rPr kumimoji="1" lang="en-US" altLang="zh-CN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</a:t>
            </a:r>
            <a:r>
              <a:rPr kumimoji="1" lang="en-US" altLang="zh-CN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} </a:t>
            </a:r>
            <a:endParaRPr kumimoji="1" lang="en-US" altLang="zh-CN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8810" y="2470785"/>
            <a:ext cx="7005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低阶函数集合</a:t>
            </a:r>
            <a:r>
              <a:rPr lang="zh-CN" altLang="en-US" i="1" dirty="0">
                <a:sym typeface="Symbol" panose="05050102010706020507" pitchFamily="18" charset="2"/>
              </a:rPr>
              <a:t>：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c</a:t>
            </a:r>
            <a:r>
              <a:rPr lang="zh-CN" altLang="en-US" i="1" dirty="0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6595" y="4130675"/>
            <a:ext cx="69151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高阶函数集合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): 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c</a:t>
            </a:r>
            <a:r>
              <a:rPr lang="zh-CN" altLang="en-US" i="1" dirty="0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lang="en-US" altLang="zh-CN" dirty="0">
                <a:solidFill>
                  <a:srgbClr val="0070C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；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38810" y="4960620"/>
            <a:ext cx="75152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严格高阶函数集合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(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): 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c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，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6595" y="3300730"/>
            <a:ext cx="75463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严格低阶函数集合</a:t>
            </a:r>
            <a:r>
              <a:rPr lang="zh-CN" altLang="en-US" b="1" dirty="0">
                <a:sym typeface="Symbol" panose="05050102010706020507" pitchFamily="18" charset="2"/>
              </a:rPr>
              <a:t>：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kumimoji="1" lang="en-US" altLang="zh-CN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| 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c</a:t>
            </a:r>
            <a:r>
              <a:rPr kumimoji="1" lang="en-US" altLang="zh-CN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，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i="1" dirty="0">
                <a:solidFill>
                  <a:srgbClr val="FF0000"/>
                </a:solidFill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&lt;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+mn-ea"/>
              </a:rPr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2124075" y="476250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注意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11059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3276600"/>
            <a:ext cx="8991600" cy="129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0595" name="Text Box 7"/>
          <p:cNvSpPr txBox="1"/>
          <p:nvPr/>
        </p:nvSpPr>
        <p:spPr>
          <a:xfrm>
            <a:off x="4140200" y="1484313"/>
            <a:ext cx="1447800" cy="1920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  <a:endParaRPr lang="zh-CN" altLang="en-US" sz="120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标题 1"/>
          <p:cNvSpPr>
            <a:spLocks noGrp="1"/>
          </p:cNvSpPr>
          <p:nvPr>
            <p:ph type="title"/>
          </p:nvPr>
        </p:nvSpPr>
        <p:spPr>
          <a:xfrm>
            <a:off x="595559" y="2724150"/>
            <a:ext cx="8229600" cy="1016000"/>
          </a:xfrm>
        </p:spPr>
        <p:txBody>
          <a:bodyPr anchor="ctr"/>
          <a:p>
            <a:r>
              <a:rPr lang="zh-CN" altLang="en-US" sz="5865" kern="120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随堂测验</a:t>
            </a:r>
            <a:endParaRPr lang="zh-CN" altLang="en-US" sz="5865" kern="120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、某算法的时间复杂度为O(n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),表明该算法的（）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问题规模是n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600" baseline="30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47186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执行时间等于n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600" baseline="30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415766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足够大时，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执行时间不大于n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843463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问题规模与n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成正比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5361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40345" y="1518285"/>
            <a:ext cx="35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</a:t>
            </a:r>
            <a:endParaRPr lang="en-US" altLang="zh-CN" b="1">
              <a:solidFill>
                <a:srgbClr val="FF0000"/>
              </a:solidFill>
            </a:endParaRPr>
          </a:p>
        </p:txBody>
      </p: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DBBA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96315" y="1204595"/>
            <a:ext cx="7315200" cy="2362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以下算法的时间复杂度为</a:t>
            </a:r>
            <a:r>
              <a:rPr lang="zh-CN"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（）</a:t>
            </a:r>
            <a:endParaRPr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algn="l">
              <a:buNone/>
            </a:pPr>
            <a:r>
              <a:rPr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void func(int n){</a:t>
            </a:r>
            <a:endParaRPr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3" algn="l">
              <a:buNone/>
            </a:pPr>
            <a:r>
              <a:rPr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int i=1;</a:t>
            </a:r>
            <a:endParaRPr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3" algn="l">
              <a:buNone/>
            </a:pPr>
            <a:r>
              <a:rPr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while(i&lt;=n)</a:t>
            </a:r>
            <a:endParaRPr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4" algn="l">
              <a:buNone/>
            </a:pPr>
            <a:r>
              <a:rPr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i=i*2;</a:t>
            </a:r>
            <a:endParaRPr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algn="l">
              <a:buNone/>
            </a:pPr>
            <a:r>
              <a:rPr sz="3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 altLang="en-US" sz="3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433320" y="4264025"/>
            <a:ext cx="99568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O(n) 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27625" y="4185285"/>
            <a:ext cx="1311275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361565" y="5097145"/>
            <a:ext cx="186944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O(nlog</a:t>
            </a:r>
            <a:r>
              <a:rPr lang="zh-CN" altLang="en-US" sz="26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137785" y="5104765"/>
            <a:ext cx="298196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O(log</a:t>
            </a:r>
            <a:r>
              <a:rPr lang="zh-CN" altLang="en-US" sz="26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691640" y="431355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4274185" y="426402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91640" y="509714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274185" y="509714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3" name="组合 22"/>
          <p:cNvGrpSpPr/>
          <p:nvPr>
            <p:custDataLst>
              <p:tags r:id="rId1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1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1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1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9613900" y="665003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9779000" y="635000"/>
            <a:ext cx="333184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buNone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基本运算是i=i*2，设其执行次数为t,则2</a:t>
            </a:r>
            <a:r>
              <a:rPr lang="zh-CN" altLang="en-US" sz="20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&lt;=n,即t&lt;=log</a:t>
            </a:r>
            <a:r>
              <a:rPr lang="zh-CN" altLang="en-US" sz="20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n,则算法的时间复杂度为T(n)=O(log</a:t>
            </a:r>
            <a:r>
              <a:rPr lang="zh-CN" altLang="en-US" sz="20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n)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RemarkBlock"/>
            <p:cNvSpPr/>
            <p:nvPr>
              <p:custDataLst>
                <p:tags r:id="rId2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2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9" name="RemarkBack"/>
            <p:cNvSpPr/>
            <p:nvPr>
              <p:custDataLst>
                <p:tags r:id="rId2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2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3" name="RemarkBack"/>
            <p:cNvSpPr/>
            <p:nvPr>
              <p:custDataLst>
                <p:tags r:id="rId2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RemarkBlock"/>
            <p:cNvSpPr/>
            <p:nvPr>
              <p:custDataLst>
                <p:tags r:id="rId2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RemarkTitleText"/>
            <p:cNvSpPr txBox="1"/>
            <p:nvPr>
              <p:custDataLst>
                <p:tags r:id="rId2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3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7" name="RemarkBack"/>
            <p:cNvSpPr/>
            <p:nvPr>
              <p:custDataLst>
                <p:tags r:id="rId3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RemarkBlock"/>
            <p:cNvSpPr/>
            <p:nvPr>
              <p:custDataLst>
                <p:tags r:id="rId3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RemarkTitleText"/>
            <p:cNvSpPr txBox="1"/>
            <p:nvPr>
              <p:custDataLst>
                <p:tags r:id="rId3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1" name="RemarkBack"/>
            <p:cNvSpPr/>
            <p:nvPr>
              <p:custDataLst>
                <p:tags r:id="rId3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RemarkBlock"/>
            <p:cNvSpPr/>
            <p:nvPr>
              <p:custDataLst>
                <p:tags r:id="rId3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RemarkTitleText"/>
            <p:cNvSpPr txBox="1"/>
            <p:nvPr>
              <p:custDataLst>
                <p:tags r:id="rId3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5" name="RemarkBack"/>
            <p:cNvSpPr/>
            <p:nvPr>
              <p:custDataLst>
                <p:tags r:id="rId3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RemarkBlock"/>
            <p:cNvSpPr/>
            <p:nvPr>
              <p:custDataLst>
                <p:tags r:id="rId4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RemarkTitleText"/>
            <p:cNvSpPr txBox="1"/>
            <p:nvPr>
              <p:custDataLst>
                <p:tags r:id="rId4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4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9" name="RemarkBack"/>
            <p:cNvSpPr/>
            <p:nvPr>
              <p:custDataLst>
                <p:tags r:id="rId4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RemarkBlock"/>
            <p:cNvSpPr/>
            <p:nvPr>
              <p:custDataLst>
                <p:tags r:id="rId4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RemarkTitleText"/>
            <p:cNvSpPr txBox="1"/>
            <p:nvPr>
              <p:custDataLst>
                <p:tags r:id="rId4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4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3" name="RemarkBack"/>
            <p:cNvSpPr/>
            <p:nvPr>
              <p:custDataLst>
                <p:tags r:id="rId4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RemarkBlock"/>
            <p:cNvSpPr/>
            <p:nvPr>
              <p:custDataLst>
                <p:tags r:id="rId4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RemarkTitleText"/>
            <p:cNvSpPr txBox="1"/>
            <p:nvPr>
              <p:custDataLst>
                <p:tags r:id="rId4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5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7" name="RemarkBack"/>
            <p:cNvSpPr/>
            <p:nvPr>
              <p:custDataLst>
                <p:tags r:id="rId5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RemarkBlock"/>
            <p:cNvSpPr/>
            <p:nvPr>
              <p:custDataLst>
                <p:tags r:id="rId5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RemarkTitleText"/>
            <p:cNvSpPr txBox="1"/>
            <p:nvPr>
              <p:custDataLst>
                <p:tags r:id="rId5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5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1" name="RemarkBack"/>
            <p:cNvSpPr/>
            <p:nvPr>
              <p:custDataLst>
                <p:tags r:id="rId5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RemarkBlock"/>
            <p:cNvSpPr/>
            <p:nvPr>
              <p:custDataLst>
                <p:tags r:id="rId5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RemarkTitleText"/>
            <p:cNvSpPr txBox="1"/>
            <p:nvPr>
              <p:custDataLst>
                <p:tags r:id="rId5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5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5" name="RemarkBack"/>
            <p:cNvSpPr/>
            <p:nvPr>
              <p:custDataLst>
                <p:tags r:id="rId5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RemarkBlock"/>
            <p:cNvSpPr/>
            <p:nvPr>
              <p:custDataLst>
                <p:tags r:id="rId6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RemarkTitleText"/>
            <p:cNvSpPr txBox="1"/>
            <p:nvPr>
              <p:custDataLst>
                <p:tags r:id="rId6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384290" y="974090"/>
            <a:ext cx="35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</a:t>
            </a:r>
            <a:endParaRPr lang="en-US" altLang="zh-CN" b="1">
              <a:solidFill>
                <a:srgbClr val="FF0000"/>
              </a:solidFill>
            </a:endParaRPr>
          </a:p>
        </p:txBody>
      </p:sp>
      <p:grpSp>
        <p:nvGrpSpPr>
          <p:cNvPr id="72" name="组合 71"/>
          <p:cNvGrpSpPr/>
          <p:nvPr>
            <p:custDataLst>
              <p:tags r:id="rId6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9" name="RemarkBack"/>
            <p:cNvSpPr/>
            <p:nvPr>
              <p:custDataLst>
                <p:tags r:id="rId6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RemarkBlock"/>
            <p:cNvSpPr/>
            <p:nvPr>
              <p:custDataLst>
                <p:tags r:id="rId6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RemarkTitleText"/>
            <p:cNvSpPr txBox="1"/>
            <p:nvPr>
              <p:custDataLst>
                <p:tags r:id="rId6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>
            <p:custDataLst>
              <p:tags r:id="rId6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75" name="RemarkBack"/>
            <p:cNvSpPr/>
            <p:nvPr>
              <p:custDataLst>
                <p:tags r:id="rId6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RemarkBlock"/>
            <p:cNvSpPr/>
            <p:nvPr>
              <p:custDataLst>
                <p:tags r:id="rId6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RemarkTitleText"/>
            <p:cNvSpPr txBox="1"/>
            <p:nvPr>
              <p:custDataLst>
                <p:tags r:id="rId6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1" name="组合 80"/>
          <p:cNvGrpSpPr/>
          <p:nvPr>
            <p:custDataLst>
              <p:tags r:id="rId7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6" name="RemarkBack"/>
            <p:cNvSpPr/>
            <p:nvPr>
              <p:custDataLst>
                <p:tags r:id="rId7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RemarkBlock"/>
            <p:cNvSpPr/>
            <p:nvPr>
              <p:custDataLst>
                <p:tags r:id="rId7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RemarkTitleText"/>
            <p:cNvSpPr txBox="1"/>
            <p:nvPr>
              <p:custDataLst>
                <p:tags r:id="rId7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5" name="组合 84"/>
          <p:cNvGrpSpPr/>
          <p:nvPr>
            <p:custDataLst>
              <p:tags r:id="rId7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82" name="RemarkBack"/>
            <p:cNvSpPr/>
            <p:nvPr>
              <p:custDataLst>
                <p:tags r:id="rId7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RemarkBlock"/>
            <p:cNvSpPr/>
            <p:nvPr>
              <p:custDataLst>
                <p:tags r:id="rId7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RemarkTitleText"/>
            <p:cNvSpPr txBox="1"/>
            <p:nvPr>
              <p:custDataLst>
                <p:tags r:id="rId7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9" name="组合 88"/>
          <p:cNvGrpSpPr/>
          <p:nvPr>
            <p:custDataLst>
              <p:tags r:id="rId7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86" name="RemarkBack"/>
            <p:cNvSpPr/>
            <p:nvPr>
              <p:custDataLst>
                <p:tags r:id="rId7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RemarkBlock"/>
            <p:cNvSpPr/>
            <p:nvPr>
              <p:custDataLst>
                <p:tags r:id="rId8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RemarkTitleText"/>
            <p:cNvSpPr txBox="1"/>
            <p:nvPr>
              <p:custDataLst>
                <p:tags r:id="rId8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9" name="组合 78"/>
          <p:cNvGrpSpPr/>
          <p:nvPr>
            <p:custDataLst>
              <p:tags r:id="rId82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83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8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8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TipText"/>
            <p:cNvSpPr txBox="1"/>
            <p:nvPr>
              <p:custDataLst>
                <p:tags r:id="rId8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3" name="组合 92"/>
          <p:cNvGrpSpPr/>
          <p:nvPr>
            <p:custDataLst>
              <p:tags r:id="rId87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90" name="RemarkBack"/>
            <p:cNvSpPr/>
            <p:nvPr>
              <p:custDataLst>
                <p:tags r:id="rId88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RemarkBlock"/>
            <p:cNvSpPr/>
            <p:nvPr>
              <p:custDataLst>
                <p:tags r:id="rId89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2" name="RemarkTitleText"/>
            <p:cNvSpPr txBox="1"/>
            <p:nvPr>
              <p:custDataLst>
                <p:tags r:id="rId90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tmpDBBA"/>
          <p:cNvPicPr>
            <a:picLocks noChangeAspect="1"/>
          </p:cNvPicPr>
          <p:nvPr>
            <p:custDataLst>
              <p:tags r:id="rId91"/>
            </p:custDataLst>
          </p:nvPr>
        </p:nvPicPr>
        <p:blipFill>
          <a:blip r:embed="rId92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9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66725" y="635000"/>
            <a:ext cx="8347710" cy="33521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多选题：已知一个数组a的长度为n，求问下面这段代码的时间复杂度</a:t>
            </a:r>
            <a:r>
              <a:rPr 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（       ）</a:t>
            </a:r>
            <a:endParaRPr 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3" algn="l">
              <a:buNone/>
            </a:pPr>
            <a:r>
              <a:rPr 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for (i=0,length=1;i&lt;n-1;i++){</a:t>
            </a:r>
            <a:endParaRPr 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4" algn="l">
              <a:buNone/>
            </a:pPr>
            <a:r>
              <a:rPr 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for (j = i+1;j&lt;n &amp;&amp; a[j-1]&lt;=a[j];j++)       </a:t>
            </a:r>
            <a:endParaRPr 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5" algn="l">
              <a:buNone/>
            </a:pPr>
            <a:r>
              <a:rPr 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if(length&lt;j-i+1)</a:t>
            </a:r>
            <a:endParaRPr 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5" algn="l">
              <a:buNone/>
            </a:pPr>
            <a:r>
              <a:rPr 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  length=j-i+1;</a:t>
            </a:r>
            <a:endParaRPr 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3" algn="l">
              <a:buNone/>
            </a:pPr>
            <a:r>
              <a:rPr lang="zh-CN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379980" y="4094480"/>
            <a:ext cx="1196975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Ω(n)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377180" y="4094480"/>
            <a:ext cx="1514475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275840" y="4976813"/>
            <a:ext cx="12192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Θ（n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377180" y="4848860"/>
            <a:ext cx="114427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48130" y="406527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4686300" y="409448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48130" y="497713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686300" y="487299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9613900" y="665003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1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1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1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RemarkBlock"/>
            <p:cNvSpPr/>
            <p:nvPr>
              <p:custDataLst>
                <p:tags r:id="rId1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RemarkTitleText"/>
            <p:cNvSpPr txBox="1"/>
            <p:nvPr>
              <p:custDataLst>
                <p:tags r:id="rId1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2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9" name="RemarkBack"/>
            <p:cNvSpPr/>
            <p:nvPr>
              <p:custDataLst>
                <p:tags r:id="rId2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2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3" name="RemarkBack"/>
            <p:cNvSpPr/>
            <p:nvPr>
              <p:custDataLst>
                <p:tags r:id="rId2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RemarkBlock"/>
            <p:cNvSpPr/>
            <p:nvPr>
              <p:custDataLst>
                <p:tags r:id="rId2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7" name="RemarkBack"/>
            <p:cNvSpPr/>
            <p:nvPr>
              <p:custDataLst>
                <p:tags r:id="rId2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RemarkBlock"/>
            <p:cNvSpPr/>
            <p:nvPr>
              <p:custDataLst>
                <p:tags r:id="rId3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RemarkTitleText"/>
            <p:cNvSpPr txBox="1"/>
            <p:nvPr>
              <p:custDataLst>
                <p:tags r:id="rId3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1" name="RemarkBack"/>
            <p:cNvSpPr/>
            <p:nvPr>
              <p:custDataLst>
                <p:tags r:id="rId3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RemarkBlock"/>
            <p:cNvSpPr/>
            <p:nvPr>
              <p:custDataLst>
                <p:tags r:id="rId3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RemarkTitleText"/>
            <p:cNvSpPr txBox="1"/>
            <p:nvPr>
              <p:custDataLst>
                <p:tags r:id="rId3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5" name="RemarkBack"/>
            <p:cNvSpPr/>
            <p:nvPr>
              <p:custDataLst>
                <p:tags r:id="rId3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RemarkBlock"/>
            <p:cNvSpPr/>
            <p:nvPr>
              <p:custDataLst>
                <p:tags r:id="rId3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RemarkTitleText"/>
            <p:cNvSpPr txBox="1"/>
            <p:nvPr>
              <p:custDataLst>
                <p:tags r:id="rId3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4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9" name="RemarkBack"/>
            <p:cNvSpPr/>
            <p:nvPr>
              <p:custDataLst>
                <p:tags r:id="rId4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RemarkBlock"/>
            <p:cNvSpPr/>
            <p:nvPr>
              <p:custDataLst>
                <p:tags r:id="rId4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RemarkTitleText"/>
            <p:cNvSpPr txBox="1"/>
            <p:nvPr>
              <p:custDataLst>
                <p:tags r:id="rId4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4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3" name="RemarkBack"/>
            <p:cNvSpPr/>
            <p:nvPr>
              <p:custDataLst>
                <p:tags r:id="rId4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RemarkBlock"/>
            <p:cNvSpPr/>
            <p:nvPr>
              <p:custDataLst>
                <p:tags r:id="rId4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RemarkTitleText"/>
            <p:cNvSpPr txBox="1"/>
            <p:nvPr>
              <p:custDataLst>
                <p:tags r:id="rId4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圆角矩形 62"/>
          <p:cNvSpPr/>
          <p:nvPr>
            <p:custDataLst>
              <p:tags r:id="rId48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379980" y="1270000"/>
            <a:ext cx="75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AB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49"/>
            </p:custDataLst>
          </p:nvPr>
        </p:nvSpPr>
        <p:spPr>
          <a:xfrm>
            <a:off x="9779000" y="1270000"/>
            <a:ext cx="3331845" cy="50158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buNone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实际上是求a中有序子数组中最长的长度。譬如，在[1, 8, 1, 2, 5, 0, 11, 9]中，最长的是[1, 2, 5]，长度为3 。其时间复杂度与a中元素的实际取值状态相关。 1)若a的所有元素是按照降序方式排列。则外层循环n-1次，每次内层只执行一次，整个开销为Ω(n) 2)若a的所有元素是按照升序方式排列。则外层循环n-1次，每次内层需要执行n-i-1次，整个开销为O(n2) 所以，一般来说，时间复杂度是Ω(n)的，也是O(n2)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9" name="组合 58"/>
          <p:cNvGrpSpPr/>
          <p:nvPr>
            <p:custDataLst>
              <p:tags r:id="rId5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5" name="RemarkBack"/>
            <p:cNvSpPr/>
            <p:nvPr>
              <p:custDataLst>
                <p:tags r:id="rId5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RemarkBlock"/>
            <p:cNvSpPr/>
            <p:nvPr>
              <p:custDataLst>
                <p:tags r:id="rId5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RemarkTitleText"/>
            <p:cNvSpPr txBox="1"/>
            <p:nvPr>
              <p:custDataLst>
                <p:tags r:id="rId5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5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0" name="RemarkBack"/>
            <p:cNvSpPr/>
            <p:nvPr>
              <p:custDataLst>
                <p:tags r:id="rId5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RemarkBlock"/>
            <p:cNvSpPr/>
            <p:nvPr>
              <p:custDataLst>
                <p:tags r:id="rId5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RemarkTitleText"/>
            <p:cNvSpPr txBox="1"/>
            <p:nvPr>
              <p:custDataLst>
                <p:tags r:id="rId5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5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5" name="RemarkBack"/>
            <p:cNvSpPr/>
            <p:nvPr>
              <p:custDataLst>
                <p:tags r:id="rId5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RemarkBlock"/>
            <p:cNvSpPr/>
            <p:nvPr>
              <p:custDataLst>
                <p:tags r:id="rId6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RemarkTitleText"/>
            <p:cNvSpPr txBox="1"/>
            <p:nvPr>
              <p:custDataLst>
                <p:tags r:id="rId6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62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63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6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6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6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72" name="组合 71"/>
          <p:cNvGrpSpPr/>
          <p:nvPr>
            <p:custDataLst>
              <p:tags r:id="rId67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9" name="RemarkBack"/>
            <p:cNvSpPr/>
            <p:nvPr>
              <p:custDataLst>
                <p:tags r:id="rId68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RemarkBlock"/>
            <p:cNvSpPr/>
            <p:nvPr>
              <p:custDataLst>
                <p:tags r:id="rId69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RemarkTitleText"/>
            <p:cNvSpPr txBox="1"/>
            <p:nvPr>
              <p:custDataLst>
                <p:tags r:id="rId70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tmpA811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7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642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264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916238" y="404813"/>
            <a:ext cx="271145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本讲内容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11264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92166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 </a:t>
            </a:r>
            <a:endParaRPr kumimoji="1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  <a:endParaRPr kumimoji="1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  <a:endParaRPr kumimoji="1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为什么需要和式的估计与界限</a:t>
            </a:r>
            <a:endParaRPr lang="zh-CN" altLang="en-US" kern="12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>
          <a:xfrm>
            <a:off x="892175" y="1377950"/>
            <a:ext cx="76327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i=2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for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zh-CN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=1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n-l+1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do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j=i+l-1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m[</a:t>
            </a:r>
            <a:r>
              <a:rPr kumimoji="0" lang="en-US" altLang="zh-CN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j]=∞;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for  </a:t>
            </a:r>
            <a:r>
              <a:rPr kumimoji="0" lang="en-US" altLang="zh-CN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k=i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j-1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do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q=m[</a:t>
            </a:r>
            <a:r>
              <a:rPr kumimoji="0" lang="en-US" altLang="zh-CN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k]+m[k+1, j]+p</a:t>
            </a:r>
            <a:r>
              <a:rPr kumimoji="0" lang="en-US" altLang="zh-CN" sz="320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i-1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320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320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</a:t>
            </a:r>
            <a:endParaRPr kumimoji="0" lang="en-US" altLang="zh-CN" sz="3200" i="1" u="none" strike="noStrike" kern="1200" cap="none" spc="0" normalizeH="0" baseline="-25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if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q&lt;m[</a:t>
            </a:r>
            <a:r>
              <a:rPr kumimoji="0" lang="en-US" altLang="zh-CN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j] 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then  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m[</a:t>
            </a:r>
            <a:r>
              <a:rPr kumimoji="0" lang="en-US" altLang="zh-CN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i,j</a:t>
            </a:r>
            <a:r>
              <a:rPr kumimoji="0" lang="en-US" altLang="zh-CN" sz="32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]=q</a:t>
            </a:r>
            <a:r>
              <a:rPr kumimoji="0" lang="en-US" altLang="zh-C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7772400" cy="533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1.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线性和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409825" y="407988"/>
            <a:ext cx="3887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和式的估计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632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2449513"/>
            <a:ext cx="6581775" cy="76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-1587" y="2378075"/>
            <a:ext cx="236855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5717" name="TextBox 2"/>
          <p:cNvSpPr txBox="1"/>
          <p:nvPr/>
        </p:nvSpPr>
        <p:spPr>
          <a:xfrm>
            <a:off x="4479925" y="3644900"/>
            <a:ext cx="1841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59955">
            <a:off x="6930390" y="978535"/>
            <a:ext cx="1395730" cy="1744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4215" y="255905"/>
            <a:ext cx="476059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 dirty="0">
                <a:solidFill>
                  <a:srgbClr val="7030A0"/>
                </a:solidFill>
                <a:sym typeface="+mn-ea"/>
              </a:rPr>
              <a:t>如何描述算法的效率</a:t>
            </a:r>
            <a:endParaRPr lang="zh-CN" altLang="en-US" sz="4000" b="1" dirty="0">
              <a:solidFill>
                <a:srgbClr val="7030A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490" y="1200150"/>
            <a:ext cx="6346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 smtClean="0">
                <a:sym typeface="+mn-ea"/>
              </a:rPr>
              <a:t>记录算法实现的程序在机器上实际运行的时间？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62025" y="2245995"/>
            <a:ext cx="66217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     实现代码的语言的效率差别很大</a:t>
            </a:r>
            <a:endParaRPr lang="zh-CN" alt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      代码的优化程度</a:t>
            </a:r>
            <a:endParaRPr lang="zh-CN" alt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       机器的运算速度，指令集</a:t>
            </a:r>
            <a:endParaRPr lang="zh-CN" alt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       。。。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9950" y="4552950"/>
            <a:ext cx="58432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1">
              <a:buFont typeface="Arial" panose="020B0604020202020204" pitchFamily="34" charset="0"/>
            </a:pP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对比不同算法的实际运行时间非常困难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4925" y="990600"/>
            <a:ext cx="4572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2.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级数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 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4007"/>
          <a:stretch>
            <a:fillRect/>
          </a:stretch>
        </p:blipFill>
        <p:spPr>
          <a:xfrm>
            <a:off x="1163955" y="1746885"/>
            <a:ext cx="6379845" cy="2916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95" y="283845"/>
            <a:ext cx="6124575" cy="567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3270250" y="563245"/>
            <a:ext cx="3249295" cy="64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数学归纳法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ea"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9397" name="Picture 5"/>
          <p:cNvPicPr>
            <a:picLocks noChangeAspect="1"/>
          </p:cNvPicPr>
          <p:nvPr/>
        </p:nvPicPr>
        <p:blipFill>
          <a:blip r:embed="rId1"/>
          <a:srcRect l="27643" r="-27643"/>
          <a:stretch>
            <a:fillRect/>
          </a:stretch>
        </p:blipFill>
        <p:spPr>
          <a:xfrm>
            <a:off x="1332000" y="1827530"/>
            <a:ext cx="4267200" cy="8096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9401" name="Group 9"/>
          <p:cNvGrpSpPr/>
          <p:nvPr/>
        </p:nvGrpSpPr>
        <p:grpSpPr>
          <a:xfrm>
            <a:off x="438785" y="2708593"/>
            <a:ext cx="8439150" cy="3286125"/>
            <a:chOff x="96" y="1706"/>
            <a:chExt cx="5616" cy="2070"/>
          </a:xfrm>
        </p:grpSpPr>
        <p:pic>
          <p:nvPicPr>
            <p:cNvPr id="118788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" y="1706"/>
              <a:ext cx="5616" cy="20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8789" name="Text Box 7"/>
            <p:cNvSpPr txBox="1"/>
            <p:nvPr/>
          </p:nvSpPr>
          <p:spPr>
            <a:xfrm>
              <a:off x="1806" y="1706"/>
              <a:ext cx="564" cy="32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3/2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38150" y="182753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1.</a:t>
            </a:r>
            <a:endParaRPr lang="en-US" altLang="zh-CN" sz="3200"/>
          </a:p>
        </p:txBody>
      </p:sp>
      <p:sp>
        <p:nvSpPr>
          <p:cNvPr id="2" name="文本框 1"/>
          <p:cNvSpPr txBox="1"/>
          <p:nvPr/>
        </p:nvSpPr>
        <p:spPr>
          <a:xfrm>
            <a:off x="5798185" y="1206500"/>
            <a:ext cx="3241040" cy="1014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  <a:defRPr/>
            </a:pP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O(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g(n))={f(n): 存在正常数c和n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 满足对于所有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n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f(n)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 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cg(n)}，</a:t>
            </a:r>
            <a:endParaRPr kumimoji="1" lang="en-US" altLang="zh-CN" sz="200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901190"/>
            <a:ext cx="8748395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4132580"/>
            <a:ext cx="833247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4876800"/>
            <a:ext cx="8484235" cy="857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39" y="806657"/>
            <a:ext cx="628571" cy="6666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605" y="120015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2.</a:t>
            </a:r>
            <a:endParaRPr lang="en-US" altLang="zh-CN" sz="3200"/>
          </a:p>
        </p:txBody>
      </p:sp>
      <p:sp>
        <p:nvSpPr>
          <p:cNvPr id="5" name="文本框 4"/>
          <p:cNvSpPr txBox="1"/>
          <p:nvPr/>
        </p:nvSpPr>
        <p:spPr>
          <a:xfrm>
            <a:off x="5435600" y="886460"/>
            <a:ext cx="3241040" cy="1014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lvl="0" algn="just">
              <a:buClrTx/>
              <a:buSzTx/>
              <a:buFontTx/>
              <a:defRPr/>
            </a:pP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O(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g(n))={f(n): 存在正常数c和n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 满足对于所有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n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n</a:t>
            </a:r>
            <a:r>
              <a:rPr kumimoji="1" lang="en-US" altLang="zh-CN" sz="2000" baseline="-25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，0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f(n)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  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+mn-ea"/>
              </a:rPr>
              <a:t>cg(n)}，</a:t>
            </a:r>
            <a:endParaRPr kumimoji="1" lang="en-US" altLang="zh-CN" sz="2000" noProof="0" dirty="0" smtClean="0">
              <a:ln>
                <a:noFill/>
              </a:ln>
              <a:effectLst/>
              <a:uLnTx/>
              <a:uFillTx/>
              <a:latin typeface="Calibri" panose="020F0502020204030204" pitchFamily="3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695" y="1120140"/>
            <a:ext cx="2762250" cy="781050"/>
          </a:xfrm>
          <a:prstGeom prst="rect">
            <a:avLst/>
          </a:prstGeom>
        </p:spPr>
      </p:pic>
      <p:sp>
        <p:nvSpPr>
          <p:cNvPr id="12" name="爆炸形 1 11"/>
          <p:cNvSpPr/>
          <p:nvPr/>
        </p:nvSpPr>
        <p:spPr>
          <a:xfrm>
            <a:off x="2915920" y="2902585"/>
            <a:ext cx="2160270" cy="1030605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/>
              <a:t>错误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075180" y="259715"/>
            <a:ext cx="528066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确定级数中各项的界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4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9840"/>
            <a:ext cx="3524250" cy="904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4238625" cy="100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3210"/>
            <a:ext cx="8263255" cy="534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33" y="3357245"/>
            <a:ext cx="7143750" cy="316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3775"/>
            <a:ext cx="409575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6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580"/>
            <a:ext cx="9144000" cy="1905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146935" y="331470"/>
            <a:ext cx="5280660" cy="838200"/>
          </a:xfrm>
        </p:spPr>
        <p:txBody>
          <a:bodyPr wrap="square" lIns="91440" tIns="45720" rIns="91440" bIns="45720" anchor="ctr"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分裂求和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2470" name="Picture 6"/>
          <p:cNvPicPr>
            <a:picLocks noChangeAspect="1"/>
          </p:cNvPicPr>
          <p:nvPr/>
        </p:nvPicPr>
        <p:blipFill>
          <a:blip r:embed="rId1"/>
          <a:srcRect l="15163" t="2393" r="-15163" b="-2393"/>
          <a:stretch>
            <a:fillRect/>
          </a:stretch>
        </p:blipFill>
        <p:spPr>
          <a:xfrm>
            <a:off x="1577340" y="1738630"/>
            <a:ext cx="6419850" cy="742950"/>
          </a:xfrm>
          <a:prstGeom prst="roundRect">
            <a:avLst/>
          </a:prstGeom>
          <a:noFill/>
          <a:ln w="9525">
            <a:noFill/>
          </a:ln>
        </p:spPr>
      </p:pic>
      <p:pic>
        <p:nvPicPr>
          <p:cNvPr id="6247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628900"/>
            <a:ext cx="8496300" cy="112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44220" y="177038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1.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4"/>
          <p:cNvPicPr>
            <a:picLocks noChangeAspect="1"/>
          </p:cNvPicPr>
          <p:nvPr/>
        </p:nvPicPr>
        <p:blipFill>
          <a:blip r:embed="rId1"/>
          <a:srcRect l="25938" r="-25938"/>
          <a:stretch>
            <a:fillRect/>
          </a:stretch>
        </p:blipFill>
        <p:spPr>
          <a:xfrm>
            <a:off x="1008000" y="1343025"/>
            <a:ext cx="3886200" cy="101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8972550" cy="289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01295" y="156083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2.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4"/>
          <p:cNvPicPr>
            <a:picLocks noChangeAspect="1"/>
          </p:cNvPicPr>
          <p:nvPr/>
        </p:nvPicPr>
        <p:blipFill>
          <a:blip r:embed="rId1"/>
          <a:srcRect l="26011" r="-836"/>
          <a:stretch>
            <a:fillRect/>
          </a:stretch>
        </p:blipFill>
        <p:spPr>
          <a:xfrm>
            <a:off x="1339850" y="1175385"/>
            <a:ext cx="3096000" cy="71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2438400"/>
            <a:ext cx="8943975" cy="2933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35940" y="1175385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3.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4"/>
          <p:cNvPicPr>
            <a:picLocks noChangeAspect="1"/>
          </p:cNvPicPr>
          <p:nvPr/>
        </p:nvPicPr>
        <p:blipFill>
          <a:blip r:embed="rId1"/>
          <a:srcRect l="11023" r="394"/>
          <a:stretch>
            <a:fillRect/>
          </a:stretch>
        </p:blipFill>
        <p:spPr>
          <a:xfrm>
            <a:off x="1008000" y="789305"/>
            <a:ext cx="8100000" cy="95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41805"/>
            <a:ext cx="3810000" cy="26797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6554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725930"/>
            <a:ext cx="3581400" cy="2873375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49571" y="4421239"/>
                <a:ext cx="884485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nary>
                                <m:nary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1" y="4421239"/>
                <a:ext cx="8844857" cy="1100558"/>
              </a:xfrm>
              <a:prstGeom prst="rect">
                <a:avLst/>
              </a:prstGeom>
              <a:blipFill rotWithShape="1">
                <a:blip r:embed="rId4"/>
                <a:stretch>
                  <a:fillRect l="-4" t="-34" r="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28600" y="5510768"/>
                <a:ext cx="543462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nary>
                                <m:nary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10768"/>
                <a:ext cx="5434629" cy="1008225"/>
              </a:xfrm>
              <a:prstGeom prst="rect">
                <a:avLst/>
              </a:prstGeom>
              <a:blipFill rotWithShape="1">
                <a:blip r:embed="rId5"/>
                <a:stretch>
                  <a:fillRect t="-24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218690" y="187960"/>
            <a:ext cx="5280660" cy="838200"/>
          </a:xfrm>
        </p:spPr>
        <p:txBody>
          <a:bodyPr wrap="square" lIns="91440" tIns="45720" rIns="91440" bIns="45720" anchor="ctr"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积分求和的近似 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9550" y="87503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1.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546735" y="354965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609600" y="1497965"/>
            <a:ext cx="7924165" cy="504444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7030A0"/>
                </a:solidFill>
              </a:rPr>
              <a:t>核心思想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关注算法的运行时间是如何随着问题的规模（也即输入大小</a:t>
            </a:r>
            <a:r>
              <a:rPr lang="en-US" altLang="zh-CN" sz="2400" dirty="0" smtClean="0">
                <a:solidFill>
                  <a:schemeClr val="accent1"/>
                </a:solidFill>
                <a:sym typeface="+mn-ea"/>
              </a:rPr>
              <a:t>n</a:t>
            </a:r>
            <a:r>
              <a:rPr lang="zh-CN" altLang="en-US" sz="2400" dirty="0" smtClean="0">
                <a:solidFill>
                  <a:schemeClr val="accent1"/>
                </a:solidFill>
                <a:sym typeface="+mn-ea"/>
              </a:rPr>
              <a:t>）而变化的</a:t>
            </a:r>
            <a:endParaRPr lang="zh-CN" altLang="en-US" sz="2400" dirty="0" smtClean="0">
              <a:solidFill>
                <a:schemeClr val="accent1"/>
              </a:solidFill>
              <a:sym typeface="+mn-ea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en-US" sz="2800" dirty="0">
              <a:solidFill>
                <a:srgbClr val="7030A0"/>
              </a:solidFill>
            </a:endParaRPr>
          </a:p>
          <a:p>
            <a:pPr algn="just"/>
            <a:endParaRPr lang="en-US" altLang="zh-CN" sz="2800" dirty="0">
              <a:sym typeface="Symbol" panose="05050102010706020507" pitchFamily="18" charset="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3520" y="2988945"/>
            <a:ext cx="3097530" cy="26555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2436" y="3259917"/>
            <a:ext cx="1848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dirty="0" smtClean="0">
                <a:solidFill>
                  <a:srgbClr val="FF0000"/>
                </a:solidFill>
                <a:latin typeface="Copperplate Gothic Bold" panose="020E0705020206020404" charset="0"/>
                <a:ea typeface="Copperplate Gothic Bold" panose="020E0705020206020404" charset="0"/>
                <a:cs typeface="Copperplate Gothic Bold" panose="020E0705020206020404" charset="0"/>
                <a:sym typeface="+mn-ea"/>
              </a:rPr>
              <a:t>Here is an input!</a:t>
            </a:r>
            <a:endParaRPr lang="en-US" altLang="en-US" sz="1600" dirty="0" smtClean="0">
              <a:solidFill>
                <a:srgbClr val="FF0000"/>
              </a:solidFill>
              <a:latin typeface="Copperplate Gothic Bold" panose="020E0705020206020404" charset="0"/>
              <a:ea typeface="Copperplate Gothic Bold" panose="020E0705020206020404" charset="0"/>
              <a:cs typeface="Copperplate Gothic Bold" panose="020E07050202060204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96" y="3311678"/>
            <a:ext cx="1417933" cy="19556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9175" y="3373755"/>
            <a:ext cx="2442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dirty="0" smtClean="0"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Here is my algorithm!</a:t>
            </a:r>
            <a:endParaRPr lang="en-US" sz="1600" dirty="0"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9359" y="3784225"/>
            <a:ext cx="2254469" cy="12770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sz="1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Algorithm:</a:t>
            </a:r>
            <a:endParaRPr lang="en-US" sz="1400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Do the thing</a:t>
            </a:r>
            <a:endParaRPr lang="en-US" sz="1400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stuff</a:t>
            </a:r>
            <a:endParaRPr lang="en-US" sz="1400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Return the answer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96" y="5060710"/>
            <a:ext cx="1513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Algorithm designer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17" grpId="0" bldLvl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4"/>
          <p:cNvPicPr>
            <a:picLocks noChangeAspect="1"/>
          </p:cNvPicPr>
          <p:nvPr/>
        </p:nvPicPr>
        <p:blipFill>
          <a:blip r:embed="rId1"/>
          <a:srcRect l="11811" r="394"/>
          <a:stretch>
            <a:fillRect/>
          </a:stretch>
        </p:blipFill>
        <p:spPr>
          <a:xfrm>
            <a:off x="1080000" y="1828800"/>
            <a:ext cx="802800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5" name="Picture 5"/>
          <p:cNvPicPr>
            <a:picLocks noChangeAspect="1"/>
          </p:cNvPicPr>
          <p:nvPr/>
        </p:nvPicPr>
        <p:blipFill>
          <a:blip r:embed="rId2"/>
          <a:srcRect l="14871" r="1002"/>
          <a:stretch>
            <a:fillRect/>
          </a:stretch>
        </p:blipFill>
        <p:spPr>
          <a:xfrm>
            <a:off x="1368000" y="3581400"/>
            <a:ext cx="7307999" cy="1219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3365" y="1885950"/>
            <a:ext cx="89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例</a:t>
            </a:r>
            <a:r>
              <a:rPr lang="en-US" altLang="zh-CN" sz="3200"/>
              <a:t>2.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55040" y="571500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、已知两个长度分别为m和n的升序链表，若将他们合并为一个长度为m+n的降序链表，则最坏情况下的时间复杂度是（    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78574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Ω(max(m,n))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62521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O(m×n)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450024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O(min(m,n))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535749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O(max(m,n))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613900" y="665003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10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11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12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3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4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RemarkBlock"/>
            <p:cNvSpPr/>
            <p:nvPr>
              <p:custDataLst>
                <p:tags r:id="rId15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RemarkTitleText"/>
            <p:cNvSpPr txBox="1"/>
            <p:nvPr>
              <p:custDataLst>
                <p:tags r:id="rId16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7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9" name="RemarkBack"/>
            <p:cNvSpPr/>
            <p:nvPr>
              <p:custDataLst>
                <p:tags r:id="rId18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19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1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3" name="RemarkBack"/>
            <p:cNvSpPr/>
            <p:nvPr>
              <p:custDataLst>
                <p:tags r:id="rId22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RemarkBlock"/>
            <p:cNvSpPr/>
            <p:nvPr>
              <p:custDataLst>
                <p:tags r:id="rId23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RemarkTitleText"/>
            <p:cNvSpPr txBox="1"/>
            <p:nvPr>
              <p:custDataLst>
                <p:tags r:id="rId24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5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7" name="RemarkBack"/>
            <p:cNvSpPr/>
            <p:nvPr>
              <p:custDataLst>
                <p:tags r:id="rId26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RemarkBlock"/>
            <p:cNvSpPr/>
            <p:nvPr>
              <p:custDataLst>
                <p:tags r:id="rId27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5" name="文本框 44"/>
          <p:cNvSpPr txBox="1"/>
          <p:nvPr>
            <p:custDataLst>
              <p:tags r:id="rId29"/>
            </p:custDataLst>
          </p:nvPr>
        </p:nvSpPr>
        <p:spPr>
          <a:xfrm>
            <a:off x="9779000" y="1270000"/>
            <a:ext cx="333184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l">
              <a:buNone/>
            </a:pPr>
            <a:r>
              <a:rPr lang="zh-CN" altLang="en-US" sz="2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升序链表合并，两两比较表中元素，每比较一次确定一个元素的链接位置（取较小元素，头插法）。当一个链表比较结束后，将另一个链表的剩余元素插入即可。最坏情况是两个链表中的元素依次进行比较，时间复杂度为O(max(m,n))</a:t>
            </a:r>
            <a:endParaRPr lang="zh-CN" altLang="en-US" sz="2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4" name="组合 43"/>
          <p:cNvGrpSpPr/>
          <p:nvPr>
            <p:custDataLst>
              <p:tags r:id="rId3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1" name="RemarkBack"/>
            <p:cNvSpPr/>
            <p:nvPr>
              <p:custDataLst>
                <p:tags r:id="rId3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RemarkBlock"/>
            <p:cNvSpPr/>
            <p:nvPr>
              <p:custDataLst>
                <p:tags r:id="rId3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RemarkTitleText"/>
            <p:cNvSpPr txBox="1"/>
            <p:nvPr>
              <p:custDataLst>
                <p:tags r:id="rId3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5" name="RemarkBack"/>
            <p:cNvSpPr/>
            <p:nvPr>
              <p:custDataLst>
                <p:tags r:id="rId3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RemarkBlock"/>
            <p:cNvSpPr/>
            <p:nvPr>
              <p:custDataLst>
                <p:tags r:id="rId3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RemarkTitleText"/>
            <p:cNvSpPr txBox="1"/>
            <p:nvPr>
              <p:custDataLst>
                <p:tags r:id="rId3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3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9" name="RemarkBack"/>
            <p:cNvSpPr/>
            <p:nvPr>
              <p:custDataLst>
                <p:tags r:id="rId3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RemarkBlock"/>
            <p:cNvSpPr/>
            <p:nvPr>
              <p:custDataLst>
                <p:tags r:id="rId4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RemarkTitleText"/>
            <p:cNvSpPr txBox="1"/>
            <p:nvPr>
              <p:custDataLst>
                <p:tags r:id="rId4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4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3" name="RemarkBack"/>
            <p:cNvSpPr/>
            <p:nvPr>
              <p:custDataLst>
                <p:tags r:id="rId4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RemarkBlock"/>
            <p:cNvSpPr/>
            <p:nvPr>
              <p:custDataLst>
                <p:tags r:id="rId4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RemarkTitleText"/>
            <p:cNvSpPr txBox="1"/>
            <p:nvPr>
              <p:custDataLst>
                <p:tags r:id="rId4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4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7" name="RemarkBack"/>
            <p:cNvSpPr/>
            <p:nvPr>
              <p:custDataLst>
                <p:tags r:id="rId4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RemarkBlock"/>
            <p:cNvSpPr/>
            <p:nvPr>
              <p:custDataLst>
                <p:tags r:id="rId4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RemarkTitleText"/>
            <p:cNvSpPr txBox="1"/>
            <p:nvPr>
              <p:custDataLst>
                <p:tags r:id="rId4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5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2" name="RemarkBack"/>
            <p:cNvSpPr/>
            <p:nvPr>
              <p:custDataLst>
                <p:tags r:id="rId5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RemarkBlock"/>
            <p:cNvSpPr/>
            <p:nvPr>
              <p:custDataLst>
                <p:tags r:id="rId5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RemarkTitleText"/>
            <p:cNvSpPr txBox="1"/>
            <p:nvPr>
              <p:custDataLst>
                <p:tags r:id="rId5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4542790" y="1813560"/>
            <a:ext cx="6299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AD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1" name="组合 70"/>
          <p:cNvGrpSpPr/>
          <p:nvPr>
            <p:custDataLst>
              <p:tags r:id="rId54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55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5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5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TipText"/>
            <p:cNvSpPr txBox="1"/>
            <p:nvPr>
              <p:custDataLst>
                <p:tags r:id="rId5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4" name="文本框 73"/>
          <p:cNvSpPr txBox="1"/>
          <p:nvPr>
            <p:custDataLst>
              <p:tags r:id="rId59"/>
            </p:custDataLst>
          </p:nvPr>
        </p:nvSpPr>
        <p:spPr>
          <a:xfrm>
            <a:off x="914400" y="635000"/>
            <a:ext cx="7315200" cy="36576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wrap="none" rtlCol="0" anchor="ctr" anchorCtr="1">
            <a:noAutofit/>
          </a:bodyPr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</a:rPr>
              <a:t>此题未设置答案，请点击右侧设置按钮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0" name="组合 69"/>
          <p:cNvGrpSpPr/>
          <p:nvPr>
            <p:custDataLst>
              <p:tags r:id="rId6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7" name="RemarkBack"/>
            <p:cNvSpPr/>
            <p:nvPr>
              <p:custDataLst>
                <p:tags r:id="rId6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RemarkBlock"/>
            <p:cNvSpPr/>
            <p:nvPr>
              <p:custDataLst>
                <p:tags r:id="rId6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RemarkTitleText"/>
            <p:cNvSpPr txBox="1"/>
            <p:nvPr>
              <p:custDataLst>
                <p:tags r:id="rId6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tmpA811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6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872490"/>
            <a:ext cx="7315200" cy="16770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、下列说法正确的是（   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35521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A.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如果函数f(n)是O(g(n))，g(n)是O(h(n))，那么f(n)是O(h(n))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21246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B.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如果函数f(n)是O(g(n))，g(n)是O(h(n))，那么f(n)+g(n)是O(h(n))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406971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C.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如果a&gt;b&gt;1,log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n是O(log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n)，但log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n不一定是O(log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n)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92696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D. 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函数f(n)是O(g(n))，当常数a足够大时，一定有函数g(n)是O(af(n))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613900" y="665003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9779000" y="1270000"/>
            <a:ext cx="357251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lvl="0" algn="just"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A. 根据传递性，正确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B. f(n)+g(n)是O(MAX(h(n),g(n))) 顺序结构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C.log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n=log(n)/log(a),log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n=log(n)/log(b),所以前者与后者只差了一个常数项，所以log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n一定是O(log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n),log</a:t>
            </a:r>
            <a:r>
              <a:rPr lang="zh-CN" altLang="en-US" sz="1800" baseline="-25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(8) = log8/log2=3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just">
              <a:buNone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D.当f(n)=n，g(n)=n</a:t>
            </a:r>
            <a:r>
              <a:rPr lang="zh-CN" altLang="en-US" sz="18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 af(n)=a×n，无论a多大，g(n)都不可能是O(af(n))</a:t>
            </a:r>
            <a:endParaRPr lang="zh-CN" altLang="en-US"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1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1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1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RemarkBlock"/>
            <p:cNvSpPr/>
            <p:nvPr>
              <p:custDataLst>
                <p:tags r:id="rId1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9" name="RemarkBack"/>
            <p:cNvSpPr/>
            <p:nvPr>
              <p:custDataLst>
                <p:tags r:id="rId1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2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3" name="RemarkBack"/>
            <p:cNvSpPr/>
            <p:nvPr>
              <p:custDataLst>
                <p:tags r:id="rId2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RemarkBlock"/>
            <p:cNvSpPr/>
            <p:nvPr>
              <p:custDataLst>
                <p:tags r:id="rId2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RemarkTitleText"/>
            <p:cNvSpPr txBox="1"/>
            <p:nvPr>
              <p:custDataLst>
                <p:tags r:id="rId2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7" name="RemarkBack"/>
            <p:cNvSpPr/>
            <p:nvPr>
              <p:custDataLst>
                <p:tags r:id="rId2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RemarkBlock"/>
            <p:cNvSpPr/>
            <p:nvPr>
              <p:custDataLst>
                <p:tags r:id="rId2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RemarkTitleText"/>
            <p:cNvSpPr txBox="1"/>
            <p:nvPr>
              <p:custDataLst>
                <p:tags r:id="rId2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1" name="RemarkBack"/>
            <p:cNvSpPr/>
            <p:nvPr>
              <p:custDataLst>
                <p:tags r:id="rId3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RemarkBlock"/>
            <p:cNvSpPr/>
            <p:nvPr>
              <p:custDataLst>
                <p:tags r:id="rId3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RemarkTitleText"/>
            <p:cNvSpPr txBox="1"/>
            <p:nvPr>
              <p:custDataLst>
                <p:tags r:id="rId3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5" name="RemarkBack"/>
            <p:cNvSpPr/>
            <p:nvPr>
              <p:custDataLst>
                <p:tags r:id="rId3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RemarkBlock"/>
            <p:cNvSpPr/>
            <p:nvPr>
              <p:custDataLst>
                <p:tags r:id="rId3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RemarkTitleText"/>
            <p:cNvSpPr txBox="1"/>
            <p:nvPr>
              <p:custDataLst>
                <p:tags r:id="rId3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3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9" name="RemarkBack"/>
            <p:cNvSpPr/>
            <p:nvPr>
              <p:custDataLst>
                <p:tags r:id="rId3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RemarkBlock"/>
            <p:cNvSpPr/>
            <p:nvPr>
              <p:custDataLst>
                <p:tags r:id="rId4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RemarkTitleText"/>
            <p:cNvSpPr txBox="1"/>
            <p:nvPr>
              <p:custDataLst>
                <p:tags r:id="rId4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4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4" name="RemarkBack"/>
            <p:cNvSpPr/>
            <p:nvPr>
              <p:custDataLst>
                <p:tags r:id="rId4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RemarkBlock"/>
            <p:cNvSpPr/>
            <p:nvPr>
              <p:custDataLst>
                <p:tags r:id="rId4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RemarkTitleText"/>
            <p:cNvSpPr txBox="1"/>
            <p:nvPr>
              <p:custDataLst>
                <p:tags r:id="rId4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4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6" name="RemarkBack"/>
            <p:cNvSpPr/>
            <p:nvPr>
              <p:custDataLst>
                <p:tags r:id="rId4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RemarkBlock"/>
            <p:cNvSpPr/>
            <p:nvPr>
              <p:custDataLst>
                <p:tags r:id="rId4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RemarkTitleText"/>
            <p:cNvSpPr txBox="1"/>
            <p:nvPr>
              <p:custDataLst>
                <p:tags r:id="rId4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5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1" name="RemarkBack"/>
            <p:cNvSpPr/>
            <p:nvPr>
              <p:custDataLst>
                <p:tags r:id="rId5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RemarkBlock"/>
            <p:cNvSpPr/>
            <p:nvPr>
              <p:custDataLst>
                <p:tags r:id="rId5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RemarkTitleText"/>
            <p:cNvSpPr txBox="1"/>
            <p:nvPr>
              <p:custDataLst>
                <p:tags r:id="rId5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5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5" name="RemarkBack"/>
            <p:cNvSpPr/>
            <p:nvPr>
              <p:custDataLst>
                <p:tags r:id="rId5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RemarkBlock"/>
            <p:cNvSpPr/>
            <p:nvPr>
              <p:custDataLst>
                <p:tags r:id="rId5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RemarkTitleText"/>
            <p:cNvSpPr txBox="1"/>
            <p:nvPr>
              <p:custDataLst>
                <p:tags r:id="rId5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4318000" y="1480820"/>
            <a:ext cx="650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AB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58" name="组合 57"/>
          <p:cNvGrpSpPr/>
          <p:nvPr>
            <p:custDataLst>
              <p:tags r:id="rId58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59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60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61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TipText"/>
            <p:cNvSpPr txBox="1"/>
            <p:nvPr>
              <p:custDataLst>
                <p:tags r:id="rId62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72" name="组合 71"/>
          <p:cNvGrpSpPr/>
          <p:nvPr>
            <p:custDataLst>
              <p:tags r:id="rId63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9" name="RemarkBack"/>
            <p:cNvSpPr/>
            <p:nvPr>
              <p:custDataLst>
                <p:tags r:id="rId64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RemarkBlock"/>
            <p:cNvSpPr/>
            <p:nvPr>
              <p:custDataLst>
                <p:tags r:id="rId65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RemarkTitleText"/>
            <p:cNvSpPr txBox="1"/>
            <p:nvPr>
              <p:custDataLst>
                <p:tags r:id="rId66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tmpA811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6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                                      是否正确（）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78574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正确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64299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错误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4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775" y="1470660"/>
            <a:ext cx="3389630" cy="464185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97F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6690360" y="1474470"/>
            <a:ext cx="650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14400" y="642620"/>
            <a:ext cx="7315200" cy="2143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                          是否正确（）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28800" y="278574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正确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364299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错误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4"/>
            </p:custDataLst>
          </p:nvPr>
        </p:nvSpPr>
        <p:spPr>
          <a:xfrm>
            <a:off x="5408295" y="4959350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505" y="1398905"/>
            <a:ext cx="2514600" cy="615315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5518785" y="1483995"/>
            <a:ext cx="650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4" name="图片 3" descr="tmp97FA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kern="120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  <a:endParaRPr lang="zh-CN" altLang="en-US" sz="4800" kern="1200">
              <a:solidFill>
                <a:srgbClr val="7030A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0898" name="组合 9"/>
          <p:cNvGrpSpPr/>
          <p:nvPr/>
        </p:nvGrpSpPr>
        <p:grpSpPr>
          <a:xfrm>
            <a:off x="-1587" y="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80900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0901" name="TextBox 9"/>
          <p:cNvSpPr txBox="1"/>
          <p:nvPr/>
        </p:nvSpPr>
        <p:spPr>
          <a:xfrm>
            <a:off x="2916238" y="404813"/>
            <a:ext cx="2711450" cy="6778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r>
              <a:rPr lang="zh-CN" altLang="en-US" sz="4400" b="1">
                <a:solidFill>
                  <a:srgbClr val="558ED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本讲内容</a:t>
            </a:r>
            <a:endParaRPr lang="zh-CN" altLang="en-US" sz="4400" b="1">
              <a:solidFill>
                <a:srgbClr val="558ED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90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wrap="square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200">
                <a:solidFill>
                  <a:srgbClr val="898989"/>
                </a:solidFill>
              </a:rPr>
              <a:t>*</a:t>
            </a: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0903" name="Rectangle 13"/>
          <p:cNvSpPr/>
          <p:nvPr/>
        </p:nvSpPr>
        <p:spPr>
          <a:xfrm>
            <a:off x="1403350" y="1341438"/>
            <a:ext cx="5472113" cy="3313112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p>
            <a:pPr marL="457200" indent="-457200"/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</a:rPr>
              <a:t>2.1  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计算复杂性函数的阶 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/>
            <a:r>
              <a:rPr lang="en-US" altLang="zh-CN" sz="3600">
                <a:latin typeface="宋体" panose="02010600030101010101" pitchFamily="2" charset="-122"/>
                <a:ea typeface="宋体" panose="02010600030101010101" pitchFamily="2" charset="-122"/>
              </a:rPr>
              <a:t>2.2  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</a:rPr>
              <a:t>和式的估计与界限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algn="just"/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</a:rPr>
              <a:t>2.3  </a:t>
            </a:r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递归方程</a:t>
            </a:r>
            <a:endParaRPr lang="zh-CN" altLang="en-US" sz="3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kern="1200" dirty="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cs typeface="+mj-cs"/>
              </a:rPr>
              <a:t>递归方程</a:t>
            </a:r>
            <a:endParaRPr lang="zh-CN" altLang="en-US" kern="1200" dirty="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cs typeface="+mj-cs"/>
            </a:endParaRPr>
          </a:p>
        </p:txBody>
      </p:sp>
      <p:sp>
        <p:nvSpPr>
          <p:cNvPr id="3" name="Content Placeholder 2"/>
          <p:cNvSpPr>
            <a:spLocks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14325" y="1475421"/>
            <a:ext cx="8515350" cy="4869138"/>
          </a:xfrm>
          <a:blipFill rotWithShape="0">
            <a:blip r:embed="rId1"/>
            <a:stretch>
              <a:fillRect t="-202" b="6"/>
            </a:stretch>
          </a:blipFill>
        </p:spPr>
        <p:txBody>
          <a:bodyPr/>
          <a:lstStyle/>
          <a:p>
            <a:pPr fontAlgn="base"/>
            <a:r>
              <a:rPr lang="zh-CN" altLang="en-US" strike="noStrike" noProof="1">
                <a:noFill/>
              </a:rPr>
              <a:t> </a:t>
            </a:r>
            <a:endParaRPr lang="zh-CN" altLang="en-US" strike="noStrike" noProof="1">
              <a:noFill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425450" y="220663"/>
            <a:ext cx="7886700" cy="1325562"/>
          </a:xfrm>
        </p:spPr>
        <p:txBody>
          <a:bodyPr anchor="ctr"/>
          <a:p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递归方程的初始条件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389255" y="1488440"/>
            <a:ext cx="8754745" cy="4742811"/>
          </a:xfrm>
          <a:blipFill rotWithShape="0">
            <a:blip r:embed="rId1"/>
            <a:stretch>
              <a:fillRect b="-4512"/>
            </a:stretch>
          </a:blipFill>
        </p:spPr>
        <p:txBody>
          <a:bodyPr/>
          <a:lstStyle/>
          <a:p>
            <a:pPr fontAlgn="base"/>
            <a:r>
              <a:rPr lang="zh-CN" altLang="en-US" strike="noStrike" noProof="1">
                <a:noFill/>
              </a:rPr>
              <a:t> </a:t>
            </a:r>
            <a:endParaRPr lang="zh-CN" altLang="en-US" strike="noStrike" noProof="1">
              <a:noFill/>
            </a:endParaRPr>
          </a:p>
        </p:txBody>
      </p:sp>
      <p:pic>
        <p:nvPicPr>
          <p:cNvPr id="8397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75" y="209550"/>
            <a:ext cx="792163" cy="1096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936625" y="1182688"/>
            <a:ext cx="8027988" cy="4767263"/>
          </a:xfrm>
        </p:spPr>
        <p:txBody>
          <a:bodyPr vert="horz" wrap="square" lIns="91440" tIns="45720" rIns="91440" bIns="45720" numCol="1" anchor="t" anchorCtr="0" compatLnSpc="1"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替换（代入）方法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首先猜想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endParaRPr kumimoji="0" lang="en-US" altLang="zh-CN" sz="2800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然后用数学归纳法证明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altLang="zh-CN" sz="2800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迭代（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递归树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endParaRPr kumimoji="0" lang="en-US" altLang="zh-CN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画出递归树</a:t>
            </a:r>
            <a:endParaRPr kumimoji="0" lang="zh-CN" altLang="en-US" sz="3200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把方程转化为一个和式</a:t>
            </a:r>
            <a:endParaRPr kumimoji="0" lang="zh-CN" altLang="en-US" sz="3200" b="1" i="0" u="none" strike="noStrike" kern="1200" cap="none" spc="0" normalizeH="0" baseline="0" noProof="1">
              <a:solidFill>
                <a:schemeClr val="accent2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然后用估计和的方法来求解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altLang="zh-CN" sz="3200" b="0" i="0" u="none" strike="noStrike" kern="1200" cap="none" spc="0" normalizeH="0" baseline="0" noProof="1">
              <a:solidFill>
                <a:schemeClr val="accent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Master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定理方法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zh-CN" sz="32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求解型为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T(n)=aT(n/b)+f(n)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的递归方程</a:t>
            </a:r>
            <a:r>
              <a: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zh-CN" altLang="en-US" sz="32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84994" name="Rectangle 4"/>
          <p:cNvSpPr/>
          <p:nvPr/>
        </p:nvSpPr>
        <p:spPr>
          <a:xfrm>
            <a:off x="468313" y="533400"/>
            <a:ext cx="8599487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zh-CN" altLang="en-US" sz="4400" b="1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求解递归方程的三个主要方法</a:t>
            </a:r>
            <a:endParaRPr lang="zh-CN" altLang="en-US" sz="4400" b="1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768350" y="177800"/>
            <a:ext cx="3665538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rgbClr val="0070C0"/>
                </a:solidFill>
                <a:latin typeface="+mn-lt"/>
                <a:ea typeface="+mn-ea"/>
                <a:cs typeface="+mn-cs"/>
                <a:sym typeface="+mn-ea"/>
              </a:rPr>
              <a:t>替换方法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1691005" y="2016125"/>
            <a:ext cx="5638800" cy="226377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初始条件不成立时，往后推，看是否成立</a:t>
            </a:r>
            <a:endParaRPr kumimoji="0" lang="zh-CN" altLang="en-US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T(1)&lt;c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1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log1=0, 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T(1)=1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矛盾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T(2)=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4&lt;=c</a:t>
            </a:r>
            <a:r>
              <a:rPr kumimoji="0" lang="en-US" altLang="zh-CN" sz="2400" b="1" i="0" u="none" strike="noStrike" kern="1200" cap="none" spc="0" normalizeH="0" baseline="-2500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log2,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只需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c&gt;4,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成立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90115" y="1043940"/>
          <a:ext cx="4531995" cy="56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004945" imgH="497205" progId="Equation.KSEE3">
                  <p:embed/>
                </p:oleObj>
              </mc:Choice>
              <mc:Fallback>
                <p:oleObj name="" r:id="rId1" imgW="4004945" imgH="49720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0115" y="1043940"/>
                        <a:ext cx="4531995" cy="563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12775" y="104394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noProof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例：求解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47510" y="104394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noProof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的上界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bldLvl="0" animBg="1"/>
      <p:bldP spid="7373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685800" y="30861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374650" y="1232535"/>
            <a:ext cx="8394700" cy="4114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030A0"/>
                </a:solidFill>
              </a:rPr>
              <a:t>算法增长的阶也即增长率或时间复杂度</a:t>
            </a:r>
            <a:r>
              <a:rPr lang="zh-CN" altLang="en-US" sz="2800" dirty="0">
                <a:solidFill>
                  <a:srgbClr val="FF0000"/>
                </a:solidFill>
              </a:rPr>
              <a:t>（time complexity）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030A0"/>
                </a:solidFill>
              </a:rPr>
              <a:t>只与输入问题的规模相关</a:t>
            </a:r>
            <a:endParaRPr lang="zh-CN" altLang="en-US" sz="2800" dirty="0">
              <a:solidFill>
                <a:srgbClr val="7030A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一个算法比另一个算法“效率高”， 如果它的运算时间随着输入规模的增长比另一个算法增长的慢</a:t>
            </a:r>
            <a:endParaRPr lang="zh-CN" altLang="en-US" sz="2800" dirty="0">
              <a:solidFill>
                <a:srgbClr val="7030A0"/>
              </a:solidFill>
              <a:sym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比方说我们用</a:t>
            </a:r>
            <a:r>
              <a:rPr lang="en-US" altLang="zh-CN" sz="2800" dirty="0">
                <a:sym typeface="Symbol" panose="05050102010706020507" pitchFamily="18" charset="2"/>
              </a:rPr>
              <a:t></a:t>
            </a:r>
            <a:r>
              <a:rPr lang="en-US" sz="2800" dirty="0" smtClean="0">
                <a:sym typeface="+mn-ea"/>
              </a:rPr>
              <a:t>(n</a:t>
            </a:r>
            <a:r>
              <a:rPr lang="en-US" sz="2800" baseline="30000" dirty="0" smtClean="0">
                <a:sym typeface="+mn-ea"/>
              </a:rPr>
              <a:t>2</a:t>
            </a:r>
            <a:r>
              <a:rPr lang="en-US" sz="2800" dirty="0" smtClean="0">
                <a:sym typeface="+mn-ea"/>
              </a:rPr>
              <a:t>)</a:t>
            </a:r>
            <a:r>
              <a:rPr lang="zh-CN" altLang="en-US" sz="2800" dirty="0">
                <a:solidFill>
                  <a:srgbClr val="7030A0"/>
                </a:solidFill>
                <a:sym typeface="+mn-ea"/>
              </a:rPr>
              <a:t>表示插入排序的最坏运行时间，不是说他的运行时间是</a:t>
            </a:r>
            <a:r>
              <a:rPr lang="en-US" sz="2800" dirty="0" smtClean="0">
                <a:sym typeface="+mn-ea"/>
              </a:rPr>
              <a:t>n</a:t>
            </a:r>
            <a:r>
              <a:rPr lang="en-US" sz="2800" baseline="30000" dirty="0" smtClean="0">
                <a:sym typeface="+mn-ea"/>
              </a:rPr>
              <a:t>2 </a:t>
            </a:r>
            <a:endParaRPr lang="zh-CN" altLang="en-US" sz="2800" dirty="0">
              <a:solidFill>
                <a:srgbClr val="7030A0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8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72" name="Picture 16"/>
          <p:cNvPicPr>
            <a:picLocks noGrp="1"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85800" y="2390775"/>
            <a:ext cx="7772400" cy="1924050"/>
          </a:xfrm>
        </p:spPr>
      </p:pic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0" y="1268413"/>
            <a:ext cx="76327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p>
            <a:pPr algn="r" fontAlgn="base">
              <a:buFont typeface="Arial" panose="020B0604020202020204" pitchFamily="34" charset="0"/>
            </a:pPr>
            <a:r>
              <a:rPr lang="zh-CN" altLang="en-US" sz="36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猜测方法</a:t>
            </a:r>
            <a:r>
              <a:rPr lang="en-US" altLang="zh-CN" sz="36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lang="zh-CN" altLang="en-US" sz="3600" b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：联想已知的</a:t>
            </a:r>
            <a:r>
              <a:rPr lang="en-US" altLang="zh-CN" sz="3600" b="1" i="1" strike="noStrike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T(n)</a:t>
            </a:r>
            <a:r>
              <a:rPr lang="en-US" altLang="zh-CN" sz="3600" b="1" strike="noStrike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lang="en-US" altLang="zh-CN" sz="3600" b="1" strike="noStrike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0" y="1802130"/>
            <a:ext cx="578358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1" lang="zh-CN" altLang="en-US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例</a:t>
            </a:r>
            <a:r>
              <a:rPr kumimoji="1" lang="en-US" altLang="zh-CN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1. </a:t>
            </a:r>
            <a:r>
              <a:rPr kumimoji="1" lang="zh-CN" altLang="en-US" sz="3200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求解</a:t>
            </a:r>
            <a:r>
              <a:rPr kumimoji="1" lang="en-US" altLang="zh-CN" sz="3200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T(n)=</a:t>
            </a:r>
            <a:r>
              <a:rPr kumimoji="1" lang="en-US" altLang="zh-CN" sz="3200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2T(n/2 + 17) + n</a:t>
            </a:r>
            <a:endParaRPr kumimoji="1" lang="en-US" altLang="zh-CN" sz="3200" i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-107950" y="300038"/>
            <a:ext cx="63246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rgbClr val="0070C0"/>
                </a:solidFill>
                <a:latin typeface="+mn-lt"/>
                <a:ea typeface="+mn-ea"/>
                <a:cs typeface="+mn-cs"/>
                <a:sym typeface="+mn-ea"/>
              </a:rPr>
              <a:t>替换方法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70677" name="Text Box 21"/>
          <p:cNvSpPr txBox="1">
            <a:spLocks noChangeArrowheads="1"/>
          </p:cNvSpPr>
          <p:nvPr/>
        </p:nvSpPr>
        <p:spPr bwMode="auto">
          <a:xfrm>
            <a:off x="1692275" y="4652963"/>
            <a:ext cx="496728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证明：用数学归纳法</a:t>
            </a:r>
            <a:endParaRPr kumimoji="0" lang="zh-CN" altLang="en-US" sz="3200" b="0" i="0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+mn-cs"/>
              <a:sym typeface="+mn-ea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0" lang="en-US" altLang="zh-CN" sz="3200" b="0" i="0" u="none" strike="noStrike" kern="1200" cap="none" spc="0" normalizeH="0" baseline="0" noProof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7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914400" y="706438"/>
            <a:ext cx="6877050" cy="11525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猜测方法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II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：先证明较松的上下界，然后缩小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不确定性范围 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pic>
        <p:nvPicPr>
          <p:cNvPr id="7373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338" y="1895475"/>
            <a:ext cx="4648200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6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19400"/>
            <a:ext cx="6572250" cy="54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63" y="3613150"/>
            <a:ext cx="584835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4238625"/>
            <a:ext cx="5362575" cy="1162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9" name="Rectangle 7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2519363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问题：猜测正确，数学归纳法的归纳步 似乎证不出来 </a:t>
            </a:r>
            <a:endParaRPr lang="zh-CN" altLang="en-US" b="1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b="1">
                <a:latin typeface="宋体" panose="02010600030101010101" pitchFamily="2" charset="-122"/>
              </a:rPr>
              <a:t>解决方法：从</a:t>
            </a:r>
            <a:r>
              <a:rPr lang="en-US" altLang="zh-CN" b="1">
                <a:latin typeface="宋体" panose="02010600030101010101" pitchFamily="2" charset="-122"/>
              </a:rPr>
              <a:t>guess</a:t>
            </a:r>
            <a:r>
              <a:rPr lang="zh-CN" altLang="en-US" b="1">
                <a:latin typeface="宋体" panose="02010600030101010101" pitchFamily="2" charset="-122"/>
              </a:rPr>
              <a:t>中减去一个低阶项，可能</a:t>
            </a:r>
            <a:r>
              <a:rPr lang="en-US" altLang="zh-CN" b="1">
                <a:latin typeface="宋体" panose="02010600030101010101" pitchFamily="2" charset="-122"/>
              </a:rPr>
              <a:t>work</a:t>
            </a:r>
            <a:r>
              <a:rPr lang="en-US" altLang="zh-CN" sz="2800" b="1">
                <a:latin typeface="宋体" panose="02010600030101010101" pitchFamily="2" charset="-122"/>
              </a:rPr>
              <a:t>. </a:t>
            </a:r>
            <a:endParaRPr lang="en-US" altLang="zh-CN" sz="2800" b="1">
              <a:latin typeface="宋体" panose="02010600030101010101" pitchFamily="2" charset="-122"/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107950" y="1095375"/>
            <a:ext cx="3479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细微差别的处理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charRg st="26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9">
                                            <p:txEl>
                                              <p:charRg st="26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9">
                                            <p:txEl>
                                              <p:charRg st="26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Footer Placeholder 3"/>
          <p:cNvSpPr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en-US" altLang="zh-CN" sz="1400">
                <a:solidFill>
                  <a:srgbClr val="663300"/>
                </a:solidFill>
              </a:rPr>
              <a:t>DKE-LAB(2009)</a:t>
            </a:r>
            <a:endParaRPr lang="en-US" altLang="zh-CN" sz="1400">
              <a:solidFill>
                <a:srgbClr val="663300"/>
              </a:solidFill>
            </a:endParaRPr>
          </a:p>
        </p:txBody>
      </p:sp>
      <p:pic>
        <p:nvPicPr>
          <p:cNvPr id="90114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8050"/>
            <a:ext cx="6124575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2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675"/>
            <a:ext cx="7934325" cy="164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3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" y="3573463"/>
            <a:ext cx="8991600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7" name="Rectangle 12"/>
          <p:cNvSpPr/>
          <p:nvPr/>
        </p:nvSpPr>
        <p:spPr>
          <a:xfrm>
            <a:off x="1187450" y="6237288"/>
            <a:ext cx="5689600" cy="431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4925" y="1095375"/>
            <a:ext cx="223202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0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避免陷阱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pic>
        <p:nvPicPr>
          <p:cNvPr id="9113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75" y="1749425"/>
            <a:ext cx="5248275" cy="60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6781800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048000"/>
            <a:ext cx="1257300" cy="5715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768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9400"/>
            <a:ext cx="9144000" cy="2076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0" y="908050"/>
            <a:ext cx="8991600" cy="1377950"/>
          </a:xfrm>
        </p:spPr>
        <p:txBody>
          <a:bodyPr vert="horz" wrap="square" lIns="91440" tIns="45720" rIns="91440" bIns="45720" numCol="1" anchor="t" anchorCtr="0" compatLnSpc="1"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+mn-ea"/>
                <a:cs typeface="+mn-cs"/>
              </a:rPr>
              <a:t>变量替换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方法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: </a:t>
            </a:r>
            <a:endParaRPr kumimoji="0" lang="en-US" altLang="zh-CN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经变量替换把递归方程变换为熟悉的方程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.</a:t>
            </a:r>
            <a:r>
              <a:rPr kumimoji="0" lang="en-US" altLang="zh-CN" sz="3600" b="0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 </a:t>
            </a:r>
            <a:endParaRPr kumimoji="0" lang="en-US" altLang="zh-CN" sz="3600" b="0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3124200" y="228600"/>
            <a:ext cx="5029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6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5782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8875"/>
            <a:ext cx="4905375" cy="54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3238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1" name="Rectangle 3"/>
          <p:cNvSpPr>
            <a:spLocks noGrp="1"/>
          </p:cNvSpPr>
          <p:nvPr>
            <p:ph idx="1"/>
          </p:nvPr>
        </p:nvSpPr>
        <p:spPr>
          <a:xfrm>
            <a:off x="1187450" y="1916113"/>
            <a:ext cx="7083425" cy="3240088"/>
          </a:xfrm>
        </p:spPr>
        <p:txBody>
          <a:bodyPr vert="horz" wrap="square" lIns="91440" tIns="45720" rIns="91440" bIns="45720" anchor="t"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方法：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85750" marR="0" lvl="1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画出递归树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循环地展开递归方程</a:t>
            </a:r>
            <a:endParaRPr kumimoji="0" lang="zh-CN" altLang="en-US" sz="3600" b="1" i="0" u="none" strike="noStrike" kern="1200" cap="none" spc="0" normalizeH="0" baseline="0" noProof="1">
              <a:solidFill>
                <a:schemeClr val="accent2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把递归方程转化为和式</a:t>
            </a:r>
            <a:endParaRPr kumimoji="0" lang="zh-CN" altLang="en-US" sz="3600" b="1" i="0" u="none" strike="noStrike" kern="1200" cap="none" spc="0" normalizeH="0" baseline="0" noProof="1">
              <a:solidFill>
                <a:schemeClr val="accent2"/>
              </a:solidFill>
              <a:latin typeface="宋体" panose="02010600030101010101" pitchFamily="2" charset="-122"/>
              <a:ea typeface="+mn-ea"/>
              <a:cs typeface="+mn-cs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然后可使用求和技术解之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accent2"/>
                </a:solidFill>
                <a:latin typeface="宋体" panose="02010600030101010101" pitchFamily="2" charset="-122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1">
              <a:solidFill>
                <a:schemeClr val="accent2"/>
              </a:solidFill>
              <a:latin typeface="宋体" panose="02010600030101010101" pitchFamily="2" charset="-122"/>
              <a:ea typeface="+mn-ea"/>
              <a:cs typeface="+mn-cs"/>
            </a:endParaRP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735138" y="515938"/>
            <a:ext cx="55245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ea"/>
                <a:ea typeface="+mj-ea"/>
                <a:cs typeface="+mj-cs"/>
                <a:sym typeface="+mn-ea"/>
              </a:rPr>
              <a:t>迭代（递归树）方法 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ea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文本框 3"/>
          <p:cNvSpPr txBox="1"/>
          <p:nvPr/>
        </p:nvSpPr>
        <p:spPr>
          <a:xfrm>
            <a:off x="3286125" y="450850"/>
            <a:ext cx="25717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4800" b="1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  <a:sym typeface="宋体" panose="02010600030101010101" pitchFamily="2" charset="-122"/>
              </a:rPr>
              <a:t>递归树</a:t>
            </a:r>
            <a:endParaRPr lang="zh-CN" altLang="en-US" sz="4800" b="1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  <a:sym typeface="宋体" panose="02010600030101010101" pitchFamily="2" charset="-122"/>
            </a:endParaRPr>
          </a:p>
        </p:txBody>
      </p:sp>
      <p:sp>
        <p:nvSpPr>
          <p:cNvPr id="94210" name="Rectangle 3"/>
          <p:cNvSpPr>
            <a:spLocks noGrp="1"/>
          </p:cNvSpPr>
          <p:nvPr>
            <p:ph idx="1"/>
          </p:nvPr>
        </p:nvSpPr>
        <p:spPr>
          <a:xfrm>
            <a:off x="195263" y="1700213"/>
            <a:ext cx="6343650" cy="3743325"/>
          </a:xfrm>
        </p:spPr>
        <p:txBody>
          <a:bodyPr vert="horz" wrap="square" lIns="91440" tIns="45720" rIns="91440" bIns="45720" anchor="t"/>
          <a:p>
            <a:pPr algn="just" eaLnBrk="1" hangingPunct="1">
              <a:lnSpc>
                <a:spcPct val="200000"/>
              </a:lnSpc>
            </a:pPr>
            <a:r>
              <a:rPr lang="zh-CN" altLang="en-US" sz="280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</a:rPr>
              <a:t>根结点表示递归调用顶层的代价</a:t>
            </a:r>
            <a:endParaRPr lang="zh-CN" altLang="en-US" sz="280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</a:rPr>
              <a:t>内部节点，表示合并其子问题的代价</a:t>
            </a:r>
            <a:endParaRPr lang="zh-CN" altLang="en-US" sz="280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</a:rPr>
              <a:t>树的分枝数量取决于子问题的数量</a:t>
            </a:r>
            <a:endParaRPr lang="zh-CN" altLang="en-US" sz="280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>
                <a:solidFill>
                  <a:srgbClr val="0070C0"/>
                </a:solidFill>
                <a:latin typeface="黑体-简" panose="02000000000000000000" charset="-122"/>
                <a:ea typeface="黑体-简" panose="02000000000000000000" charset="-122"/>
              </a:rPr>
              <a:t>叶节点表示边界条件值</a:t>
            </a:r>
            <a:endParaRPr lang="zh-CN" altLang="en-US" sz="2800">
              <a:solidFill>
                <a:srgbClr val="0070C0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  <p:pic>
        <p:nvPicPr>
          <p:cNvPr id="94211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450" y="2435225"/>
            <a:ext cx="2505075" cy="2936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文本框 3"/>
          <p:cNvSpPr txBox="1"/>
          <p:nvPr/>
        </p:nvSpPr>
        <p:spPr>
          <a:xfrm>
            <a:off x="3746500" y="203200"/>
            <a:ext cx="2508250" cy="8302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48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递归树</a:t>
            </a:r>
            <a:endParaRPr lang="zh-CN" altLang="en-US" sz="4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523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889000"/>
            <a:ext cx="3119438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文本框 5"/>
          <p:cNvSpPr txBox="1"/>
          <p:nvPr/>
        </p:nvSpPr>
        <p:spPr>
          <a:xfrm>
            <a:off x="331788" y="889000"/>
            <a:ext cx="123031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例：</a:t>
            </a:r>
            <a:endParaRPr lang="zh-CN" altLang="en-US" sz="4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523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303973"/>
            <a:ext cx="6492875" cy="5510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4429125" y="6381750"/>
            <a:ext cx="3627438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文本框 3"/>
          <p:cNvSpPr txBox="1"/>
          <p:nvPr/>
        </p:nvSpPr>
        <p:spPr>
          <a:xfrm>
            <a:off x="3675063" y="274638"/>
            <a:ext cx="2508250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 sz="48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递归树</a:t>
            </a:r>
            <a:endParaRPr lang="zh-CN" altLang="en-US" sz="4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625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104900"/>
            <a:ext cx="3119438" cy="51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9" name="文本框 5"/>
          <p:cNvSpPr txBox="1"/>
          <p:nvPr/>
        </p:nvSpPr>
        <p:spPr>
          <a:xfrm>
            <a:off x="331788" y="1104900"/>
            <a:ext cx="1230312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en-US" sz="4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626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1797050"/>
            <a:ext cx="6205537" cy="1741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4500563" y="3106738"/>
            <a:ext cx="21590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1692275" y="2997200"/>
            <a:ext cx="1366838" cy="574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6263" name="Rectangle 3"/>
          <p:cNvSpPr>
            <a:spLocks noGrp="1"/>
          </p:cNvSpPr>
          <p:nvPr>
            <p:ph idx="1"/>
          </p:nvPr>
        </p:nvSpPr>
        <p:spPr>
          <a:xfrm>
            <a:off x="1309688" y="4016375"/>
            <a:ext cx="7951787" cy="514350"/>
          </a:xfrm>
        </p:spPr>
        <p:txBody>
          <a:bodyPr vert="horz" wrap="square" lIns="91440" tIns="45720" rIns="91440" bIns="45720" anchor="t"/>
          <a:p>
            <a:pPr marL="0" indent="0" algn="just" eaLnBrk="1" hangingPunct="1">
              <a:buNone/>
            </a:pPr>
            <a:r>
              <a:rPr lang="zh-CN" altLang="en-US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我们得出</a:t>
            </a:r>
            <a:r>
              <a:rPr lang="en-US" altLang="zh-CN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T(n)=O(n</a:t>
            </a:r>
            <a:r>
              <a:rPr lang="en-US" altLang="zh-CN" baseline="30000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2</a:t>
            </a:r>
            <a:r>
              <a:rPr lang="en-US" altLang="zh-CN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)</a:t>
            </a:r>
            <a:endParaRPr lang="zh-CN" altLang="en-US">
              <a:solidFill>
                <a:schemeClr val="accent2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  <p:pic>
        <p:nvPicPr>
          <p:cNvPr id="96264" name="图片 12"/>
          <p:cNvPicPr>
            <a:picLocks noChangeAspect="1"/>
          </p:cNvPicPr>
          <p:nvPr/>
        </p:nvPicPr>
        <p:blipFill>
          <a:blip r:embed="rId3"/>
          <a:srcRect r="83279"/>
          <a:stretch>
            <a:fillRect/>
          </a:stretch>
        </p:blipFill>
        <p:spPr>
          <a:xfrm>
            <a:off x="4941888" y="2324100"/>
            <a:ext cx="866775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5" name="图片 13"/>
          <p:cNvPicPr>
            <a:picLocks noChangeAspect="1"/>
          </p:cNvPicPr>
          <p:nvPr/>
        </p:nvPicPr>
        <p:blipFill>
          <a:blip r:embed="rId3"/>
          <a:srcRect l="59076" r="23517"/>
          <a:stretch>
            <a:fillRect/>
          </a:stretch>
        </p:blipFill>
        <p:spPr>
          <a:xfrm>
            <a:off x="5854700" y="2352675"/>
            <a:ext cx="866775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6" name="Rectangle 3"/>
          <p:cNvSpPr>
            <a:spLocks noGrp="1"/>
          </p:cNvSpPr>
          <p:nvPr/>
        </p:nvSpPr>
        <p:spPr>
          <a:xfrm>
            <a:off x="4248150" y="2481263"/>
            <a:ext cx="946150" cy="51593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p>
            <a:pPr algn="just">
              <a:spcBef>
                <a:spcPct val="20000"/>
              </a:spcBef>
            </a:pPr>
            <a:r>
              <a:rPr lang="zh-CN" altLang="en-US" sz="1800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根据：</a:t>
            </a:r>
            <a:endParaRPr lang="zh-CN" altLang="en-US" sz="1800">
              <a:solidFill>
                <a:schemeClr val="accent2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增长函数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1923" name="Rectangle 3"/>
          <p:cNvSpPr>
            <a:spLocks noGrp="1"/>
          </p:cNvSpPr>
          <p:nvPr>
            <p:ph idx="1"/>
          </p:nvPr>
        </p:nvSpPr>
        <p:spPr>
          <a:xfrm>
            <a:off x="609600" y="1600200"/>
            <a:ext cx="7848600" cy="4495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7030A0"/>
                </a:solidFill>
              </a:rPr>
              <a:t>渐进效率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  <a:endParaRPr lang="en-US" altLang="zh-CN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输入规模非常大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忽略低阶项和常系数</a:t>
            </a:r>
            <a:endParaRPr lang="en-US" altLang="zh-CN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只考虑最高阶</a:t>
            </a:r>
            <a:r>
              <a:rPr lang="en-US" altLang="zh-CN" dirty="0"/>
              <a:t>(</a:t>
            </a:r>
            <a:r>
              <a:rPr lang="zh-CN" altLang="en-US" dirty="0"/>
              <a:t>增长的阶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7030A0"/>
                </a:solidFill>
              </a:rPr>
              <a:t>典型的增长阶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  <a:endParaRPr lang="en-US" altLang="zh-CN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sym typeface="Symbol" panose="05050102010706020507" pitchFamily="18" charset="2"/>
              </a:rPr>
              <a:t>(1), (lg 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 (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lg</a:t>
            </a:r>
            <a:r>
              <a:rPr lang="en-US" altLang="zh-CN" i="1" dirty="0">
                <a:sym typeface="Symbol" panose="05050102010706020507" pitchFamily="18" charset="2"/>
              </a:rPr>
              <a:t> n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ym typeface="Symbol" panose="05050102010706020507" pitchFamily="18" charset="2"/>
              </a:rPr>
              <a:t>2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sym typeface="Symbol" panose="05050102010706020507" pitchFamily="18" charset="2"/>
              </a:rPr>
              <a:t>3</a:t>
            </a:r>
            <a:r>
              <a:rPr lang="en-US" altLang="zh-CN" dirty="0">
                <a:sym typeface="Symbol" panose="05050102010706020507" pitchFamily="18" charset="2"/>
              </a:rPr>
              <a:t>), (2</a:t>
            </a:r>
            <a:r>
              <a:rPr lang="en-US" altLang="zh-CN" i="1" baseline="30000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), (</a:t>
            </a:r>
            <a:r>
              <a:rPr lang="en-US" altLang="zh-CN" i="1" dirty="0">
                <a:sym typeface="Symbol" panose="05050102010706020507" pitchFamily="18" charset="2"/>
              </a:rPr>
              <a:t>n</a:t>
            </a:r>
            <a:r>
              <a:rPr lang="en-US" altLang="zh-CN" dirty="0">
                <a:sym typeface="Symbol" panose="05050102010706020507" pitchFamily="18" charset="2"/>
              </a:rPr>
              <a:t>!)</a:t>
            </a:r>
            <a:endParaRPr lang="en-US" altLang="zh-CN" dirty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7030A0"/>
                </a:solidFill>
                <a:sym typeface="Symbol" panose="05050102010706020507" pitchFamily="18" charset="2"/>
              </a:rPr>
              <a:t>增长的记号</a:t>
            </a:r>
            <a:r>
              <a:rPr lang="en-US" altLang="zh-CN" dirty="0">
                <a:sym typeface="Symbol" panose="05050102010706020507" pitchFamily="18" charset="2"/>
              </a:rPr>
              <a:t>: 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, , , 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, .</a:t>
            </a:r>
            <a:endParaRPr lang="en-US" altLang="zh-CN" dirty="0"/>
          </a:p>
        </p:txBody>
      </p:sp>
      <p:sp>
        <p:nvSpPr>
          <p:cNvPr id="81924" name="Line 4"/>
          <p:cNvSpPr/>
          <p:nvPr/>
        </p:nvSpPr>
        <p:spPr>
          <a:xfrm>
            <a:off x="4000500" y="4076700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8305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143375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3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38200"/>
            <a:ext cx="7181850" cy="312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4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114800"/>
            <a:ext cx="4381500" cy="6096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dash"/>
            <a:miter/>
            <a:headEnd type="none" w="med" len="med"/>
            <a:tailEnd type="none" w="med" len="med"/>
          </a:ln>
        </p:spPr>
      </p:pic>
      <p:pic>
        <p:nvPicPr>
          <p:cNvPr id="80905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913" y="4796155"/>
            <a:ext cx="7543800" cy="1981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116013" y="568325"/>
            <a:ext cx="5715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Master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定理方法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 </a:t>
            </a:r>
            <a:endParaRPr kumimoji="1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78855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0"/>
            <a:ext cx="914400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6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2425"/>
            <a:ext cx="9144000" cy="561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609600" y="404813"/>
            <a:ext cx="5715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Master 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定理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035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4975"/>
            <a:ext cx="9144000" cy="119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00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46513"/>
            <a:ext cx="7239000" cy="571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5003" name="Group 11"/>
          <p:cNvGrpSpPr/>
          <p:nvPr/>
        </p:nvGrpSpPr>
        <p:grpSpPr>
          <a:xfrm>
            <a:off x="609600" y="3068638"/>
            <a:ext cx="8458200" cy="685800"/>
            <a:chOff x="432" y="1968"/>
            <a:chExt cx="5328" cy="432"/>
          </a:xfrm>
        </p:grpSpPr>
        <p:pic>
          <p:nvPicPr>
            <p:cNvPr id="100358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" y="2016"/>
              <a:ext cx="5328" cy="3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0359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2" y="1968"/>
              <a:ext cx="672" cy="4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-36512" y="1700213"/>
            <a:ext cx="2297113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Master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定理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99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3740" y="4637405"/>
            <a:ext cx="8282940" cy="1367790"/>
            <a:chOff x="1098" y="7393"/>
            <a:chExt cx="13044" cy="2154"/>
          </a:xfrm>
        </p:grpSpPr>
        <p:pic>
          <p:nvPicPr>
            <p:cNvPr id="85001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" y="7393"/>
              <a:ext cx="13045" cy="215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圆角矩形 1"/>
            <p:cNvSpPr/>
            <p:nvPr/>
          </p:nvSpPr>
          <p:spPr>
            <a:xfrm>
              <a:off x="5106" y="8680"/>
              <a:ext cx="1191" cy="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>
                  <a:solidFill>
                    <a:schemeClr val="tx1"/>
                  </a:solidFill>
                </a:rPr>
                <a:t>c&lt;1</a:t>
              </a:r>
              <a:endParaRPr lang="en-US" altLang="zh-CN" sz="28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Master 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定理</a:t>
            </a:r>
            <a:endParaRPr lang="zh-CN" altLang="en-US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137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788" y="3670300"/>
            <a:ext cx="1668462" cy="2001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8000" y="3813175"/>
            <a:ext cx="68357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0" hangingPunct="0"/>
            <a:r>
              <a:rPr kumimoji="0" lang="en-US" sz="2800" kern="1200" cap="none" spc="0" normalizeH="0" baseline="0" noProof="1" dirty="0" smtClean="0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a : </a:t>
            </a:r>
            <a:r>
              <a:rPr kumimoji="0" lang="zh-CN" altLang="en-US" sz="2800" kern="1200" cap="none" spc="0" normalizeH="0" baseline="0" noProof="1" dirty="0" smtClean="0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子问题数量</a:t>
            </a:r>
            <a:endParaRPr kumimoji="0" lang="zh-CN" altLang="en-US" sz="2800" kern="1200" cap="none" spc="0" normalizeH="0" baseline="0" noProof="1" dirty="0" smtClean="0">
              <a:solidFill>
                <a:srgbClr val="00B050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  <a:p>
            <a:pPr marR="0" defTabSz="914400" eaLnBrk="0" hangingPunct="0"/>
            <a:r>
              <a:rPr kumimoji="0" lang="en-US" sz="2800" kern="1200" cap="none" spc="0" normalizeH="0" baseline="0" noProof="1" dirty="0" smtClean="0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b : </a:t>
            </a:r>
            <a:r>
              <a:rPr kumimoji="0" lang="zh-CN" altLang="en-US" sz="2800" kern="1200" cap="none" spc="0" normalizeH="0" baseline="0" noProof="1" dirty="0" smtClean="0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子问题从原问题缩小的比例</a:t>
            </a:r>
            <a:endParaRPr kumimoji="0" lang="en-US" sz="2800" kern="1200" cap="none" spc="0" normalizeH="0" baseline="0" noProof="1" dirty="0" smtClean="0">
              <a:solidFill>
                <a:schemeClr val="accent4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  <a:p>
            <a:pPr marR="0" defTabSz="914400" eaLnBrk="0" hangingPunct="0"/>
            <a:r>
              <a:rPr kumimoji="0" lang="en-US" sz="2800" kern="1200" cap="none" spc="0" normalizeH="0" baseline="0" noProof="1" dirty="0" smtClean="0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f(n): </a:t>
            </a:r>
            <a:r>
              <a:rPr kumimoji="0" lang="zh-CN" altLang="en-US" sz="2800" kern="1200" cap="none" spc="0" normalizeH="0" baseline="0" noProof="1" dirty="0" smtClean="0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将子问题的解，整合的代价</a:t>
            </a:r>
            <a:endParaRPr kumimoji="0" lang="zh-CN" altLang="en-US" sz="2800" kern="1200" cap="none" spc="0" normalizeH="0" baseline="0" noProof="1" dirty="0" smtClean="0">
              <a:solidFill>
                <a:srgbClr val="FF6400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</p:txBody>
      </p:sp>
      <p:pic>
        <p:nvPicPr>
          <p:cNvPr id="101380" name="Picture 6"/>
          <p:cNvPicPr>
            <a:picLocks noGrp="1" noChangeAspect="1"/>
          </p:cNvPicPr>
          <p:nvPr>
            <p:ph idx="1"/>
          </p:nvPr>
        </p:nvPicPr>
        <p:blipFill>
          <a:blip r:embed="rId2"/>
          <a:srcRect l="29683" t="44211" r="45355"/>
          <a:stretch>
            <a:fillRect/>
          </a:stretch>
        </p:blipFill>
        <p:spPr>
          <a:xfrm>
            <a:off x="2611438" y="1331913"/>
            <a:ext cx="3921125" cy="835025"/>
          </a:xfrm>
        </p:spPr>
      </p:pic>
      <p:sp>
        <p:nvSpPr>
          <p:cNvPr id="101381" name="TextBox 6"/>
          <p:cNvSpPr txBox="1"/>
          <p:nvPr/>
        </p:nvSpPr>
        <p:spPr>
          <a:xfrm>
            <a:off x="508000" y="2233613"/>
            <a:ext cx="698817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eaLnBrk="0" hangingPunct="0"/>
            <a:r>
              <a:rPr lang="en-US" altLang="zh-CN" sz="3200" dirty="0">
                <a:latin typeface="黑体-简" panose="02000000000000000000" charset="-122"/>
                <a:ea typeface="黑体-简" panose="02000000000000000000" charset="-122"/>
              </a:rPr>
              <a:t>Master</a:t>
            </a:r>
            <a:r>
              <a:rPr lang="zh-CN" altLang="en-US" sz="3200" dirty="0">
                <a:latin typeface="黑体-简" panose="02000000000000000000" charset="-122"/>
                <a:ea typeface="黑体-简" panose="02000000000000000000" charset="-122"/>
              </a:rPr>
              <a:t>定理适用于，通过解一个问题的子问题，来解一个问题，并且</a:t>
            </a:r>
            <a:r>
              <a:rPr lang="zh-CN" altLang="en-US" sz="3200" dirty="0">
                <a:solidFill>
                  <a:srgbClr val="FF0000"/>
                </a:solidFill>
                <a:latin typeface="黑体-简" panose="02000000000000000000" charset="-122"/>
                <a:ea typeface="黑体-简" panose="02000000000000000000" charset="-122"/>
              </a:rPr>
              <a:t>子问题规模相同</a:t>
            </a:r>
            <a:endParaRPr lang="zh-CN" altLang="en-US" sz="3200" dirty="0">
              <a:solidFill>
                <a:srgbClr val="FF0000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0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5270"/>
            <a:ext cx="9144000" cy="23622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02" name="Group 40"/>
          <p:cNvGrpSpPr/>
          <p:nvPr/>
        </p:nvGrpSpPr>
        <p:grpSpPr>
          <a:xfrm>
            <a:off x="73978" y="2997200"/>
            <a:ext cx="9180512" cy="2378075"/>
            <a:chOff x="0" y="2341"/>
            <a:chExt cx="5783" cy="1498"/>
          </a:xfrm>
        </p:grpSpPr>
        <p:sp>
          <p:nvSpPr>
            <p:cNvPr id="84001" name="Rectangle 33"/>
            <p:cNvSpPr>
              <a:spLocks noChangeArrowheads="1"/>
            </p:cNvSpPr>
            <p:nvPr/>
          </p:nvSpPr>
          <p:spPr bwMode="auto">
            <a:xfrm>
              <a:off x="68" y="2341"/>
              <a:ext cx="1678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T(n)=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(n</a:t>
              </a:r>
              <a:r>
                <a:rPr kumimoji="1" lang="en-US" altLang="zh-CN" sz="3200" b="1" i="1" u="none" strike="noStrike" kern="1200" cap="none" spc="0" normalizeH="0" baseline="3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log</a:t>
              </a:r>
              <a:r>
                <a:rPr kumimoji="1" lang="en-US" altLang="zh-CN" sz="3200" b="1" i="1" u="none" strike="noStrike" kern="1200" cap="none" spc="0" normalizeH="0" baseline="1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b</a:t>
              </a:r>
              <a:r>
                <a:rPr kumimoji="1" lang="en-US" altLang="zh-CN" sz="3200" b="1" i="1" u="none" strike="noStrike" kern="1200" cap="none" spc="0" normalizeH="0" baseline="3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a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)</a:t>
              </a:r>
              <a:endPara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4002" name="Rectangle 34"/>
            <p:cNvSpPr>
              <a:spLocks noChangeArrowheads="1"/>
            </p:cNvSpPr>
            <p:nvPr/>
          </p:nvSpPr>
          <p:spPr bwMode="auto">
            <a:xfrm>
              <a:off x="3470" y="2341"/>
              <a:ext cx="1814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T(n)=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(f(n))</a:t>
              </a:r>
              <a:endPara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4003" name="Text Box 35"/>
            <p:cNvSpPr txBox="1">
              <a:spLocks noChangeArrowheads="1"/>
            </p:cNvSpPr>
            <p:nvPr/>
          </p:nvSpPr>
          <p:spPr bwMode="auto">
            <a:xfrm>
              <a:off x="5317" y="3203"/>
              <a:ext cx="46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f(n)</a:t>
              </a:r>
              <a:endParaRPr kumimoji="1" lang="en-US" altLang="zh-CN" sz="2800" b="1" i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4004" name="Text Box 36"/>
            <p:cNvSpPr txBox="1">
              <a:spLocks noChangeArrowheads="1"/>
            </p:cNvSpPr>
            <p:nvPr/>
          </p:nvSpPr>
          <p:spPr bwMode="auto">
            <a:xfrm>
              <a:off x="2043" y="2341"/>
              <a:ext cx="1158" cy="3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en-US" altLang="zh-CN" sz="32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</a:t>
              </a:r>
              <a:r>
                <a:rPr kumimoji="1" lang="en-US" altLang="zh-CN" sz="32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f(n)</a:t>
              </a:r>
              <a:r>
                <a:rPr kumimoji="1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lg</a:t>
              </a:r>
              <a:r>
                <a:rPr kumimoji="1" lang="en-US" altLang="zh-CN" sz="32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n</a:t>
              </a:r>
              <a:r>
                <a:rPr kumimoji="1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)</a:t>
              </a:r>
              <a:endParaRPr kumimoji="1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02407" name="Rectangle 38"/>
            <p:cNvSpPr/>
            <p:nvPr/>
          </p:nvSpPr>
          <p:spPr>
            <a:xfrm>
              <a:off x="1746" y="2976"/>
              <a:ext cx="1724" cy="40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08" name="Line 37"/>
            <p:cNvSpPr/>
            <p:nvPr/>
          </p:nvSpPr>
          <p:spPr>
            <a:xfrm>
              <a:off x="2608" y="2659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09" name="Line 6"/>
            <p:cNvSpPr/>
            <p:nvPr/>
          </p:nvSpPr>
          <p:spPr>
            <a:xfrm>
              <a:off x="0" y="3385"/>
              <a:ext cx="53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graphicFrame>
          <p:nvGraphicFramePr>
            <p:cNvPr id="102410" name="Object 18"/>
            <p:cNvGraphicFramePr>
              <a:graphicFrameLocks noChangeAspect="1"/>
            </p:cNvGraphicFramePr>
            <p:nvPr/>
          </p:nvGraphicFramePr>
          <p:xfrm>
            <a:off x="1541" y="3430"/>
            <a:ext cx="59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2" imgW="6581775" imgH="4610100" progId="Equation.3">
                    <p:embed/>
                  </p:oleObj>
                </mc:Choice>
                <mc:Fallback>
                  <p:oleObj name="" r:id="rId2" imgW="6581775" imgH="461010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541" y="3430"/>
                          <a:ext cx="590" cy="3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1" name="Object 24"/>
            <p:cNvGraphicFramePr>
              <a:graphicFrameLocks noChangeAspect="1"/>
            </p:cNvGraphicFramePr>
            <p:nvPr/>
          </p:nvGraphicFramePr>
          <p:xfrm>
            <a:off x="3447" y="3385"/>
            <a:ext cx="544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4" imgW="6581775" imgH="4610100" progId="Equation.3">
                    <p:embed/>
                  </p:oleObj>
                </mc:Choice>
                <mc:Fallback>
                  <p:oleObj name="" r:id="rId4" imgW="6581775" imgH="4610100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447" y="3385"/>
                          <a:ext cx="544" cy="40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12" name="Object 27"/>
            <p:cNvGraphicFramePr>
              <a:graphicFrameLocks noChangeAspect="1"/>
            </p:cNvGraphicFramePr>
            <p:nvPr/>
          </p:nvGraphicFramePr>
          <p:xfrm>
            <a:off x="2403" y="3430"/>
            <a:ext cx="545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5" imgW="6581775" imgH="4610100" progId="Equation.3">
                    <p:embed/>
                  </p:oleObj>
                </mc:Choice>
                <mc:Fallback>
                  <p:oleObj name="" r:id="rId5" imgW="6581775" imgH="461010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403" y="3430"/>
                          <a:ext cx="545" cy="4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13" name="Text Box 30"/>
            <p:cNvSpPr txBox="1"/>
            <p:nvPr/>
          </p:nvSpPr>
          <p:spPr>
            <a:xfrm>
              <a:off x="3174" y="3430"/>
              <a:ext cx="344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sz="3600" i="1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3600" i="1" baseline="30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lang="en-US" altLang="zh-CN" sz="3600" i="1" baseline="30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2414" name="Text Box 31"/>
            <p:cNvSpPr txBox="1"/>
            <p:nvPr/>
          </p:nvSpPr>
          <p:spPr>
            <a:xfrm>
              <a:off x="1224" y="3435"/>
              <a:ext cx="40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en-US" altLang="zh-CN" sz="3600" i="1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3600" i="1" baseline="30000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lang="en-US" altLang="zh-CN" sz="3600" i="1" baseline="3000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</a:t>
              </a:r>
              <a:endParaRPr lang="en-US" altLang="zh-CN" sz="3600" i="1" baseline="300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4007" name="Text Box 39"/>
          <p:cNvSpPr txBox="1">
            <a:spLocks noChangeArrowheads="1"/>
          </p:cNvSpPr>
          <p:nvPr/>
        </p:nvSpPr>
        <p:spPr bwMode="auto">
          <a:xfrm>
            <a:off x="681038" y="5487988"/>
            <a:ext cx="7600950" cy="646113"/>
          </a:xfrm>
          <a:prstGeom prst="rect">
            <a:avLst/>
          </a:prstGeom>
          <a:solidFill>
            <a:srgbClr val="00FFCC"/>
          </a:solidFill>
          <a:ln>
            <a:noFill/>
          </a:ln>
          <a:effectLst/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对于红色部分，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Master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定理无能为力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07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425" name="Picture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1341438"/>
            <a:ext cx="8640763" cy="3527425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476375" y="115888"/>
            <a:ext cx="5830888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Master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定理的使用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807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1143000"/>
            <a:ext cx="4600575" cy="5715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807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1752600"/>
            <a:ext cx="6543675" cy="2038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4010025"/>
            <a:ext cx="4695825" cy="638175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8073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933950"/>
            <a:ext cx="8943975" cy="1314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4859655" y="981075"/>
            <a:ext cx="4192905" cy="647700"/>
            <a:chOff x="7653" y="1545"/>
            <a:chExt cx="6690" cy="1020"/>
          </a:xfrm>
        </p:grpSpPr>
        <p:sp>
          <p:nvSpPr>
            <p:cNvPr id="2" name="矩形 1"/>
            <p:cNvSpPr/>
            <p:nvPr/>
          </p:nvSpPr>
          <p:spPr>
            <a:xfrm>
              <a:off x="7653" y="1545"/>
              <a:ext cx="6691" cy="10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5003" name="Group 11"/>
            <p:cNvGrpSpPr/>
            <p:nvPr/>
          </p:nvGrpSpPr>
          <p:grpSpPr>
            <a:xfrm>
              <a:off x="7930" y="1919"/>
              <a:ext cx="6100" cy="393"/>
              <a:chOff x="432" y="1968"/>
              <a:chExt cx="5328" cy="432"/>
            </a:xfrm>
          </p:grpSpPr>
          <p:pic>
            <p:nvPicPr>
              <p:cNvPr id="100358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" y="2016"/>
                <a:ext cx="5328" cy="38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0359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2" y="1968"/>
                <a:ext cx="672" cy="432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grpSp>
        <p:nvGrpSpPr>
          <p:cNvPr id="9" name="组合 8"/>
          <p:cNvGrpSpPr/>
          <p:nvPr/>
        </p:nvGrpSpPr>
        <p:grpSpPr>
          <a:xfrm>
            <a:off x="4895215" y="4005580"/>
            <a:ext cx="4157980" cy="647700"/>
            <a:chOff x="7709" y="6308"/>
            <a:chExt cx="6548" cy="1020"/>
          </a:xfrm>
        </p:grpSpPr>
        <p:sp>
          <p:nvSpPr>
            <p:cNvPr id="5" name="矩形 4"/>
            <p:cNvSpPr/>
            <p:nvPr/>
          </p:nvSpPr>
          <p:spPr>
            <a:xfrm>
              <a:off x="7709" y="6308"/>
              <a:ext cx="6548" cy="10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85000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2" y="6607"/>
              <a:ext cx="5339" cy="421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Rectangle 4"/>
          <p:cNvSpPr/>
          <p:nvPr/>
        </p:nvSpPr>
        <p:spPr>
          <a:xfrm>
            <a:off x="827088" y="92075"/>
            <a:ext cx="6638925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/>
            <a:r>
              <a:rPr lang="en-US" altLang="zh-CN" sz="4400" b="1">
                <a:solidFill>
                  <a:srgbClr val="0070C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Master</a:t>
            </a:r>
            <a:r>
              <a:rPr lang="zh-CN" altLang="en-US" sz="4400" b="1">
                <a:solidFill>
                  <a:srgbClr val="0070C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定理的使用（续）  </a:t>
            </a:r>
            <a:endParaRPr lang="zh-CN" altLang="en-US" sz="4400" b="1">
              <a:solidFill>
                <a:srgbClr val="0070C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649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990600"/>
            <a:ext cx="5048250" cy="6477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704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247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4343400"/>
            <a:ext cx="5286375" cy="6858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87052" name="Group 12"/>
          <p:cNvGrpSpPr/>
          <p:nvPr/>
        </p:nvGrpSpPr>
        <p:grpSpPr>
          <a:xfrm>
            <a:off x="-36512" y="5229225"/>
            <a:ext cx="9144000" cy="1047750"/>
            <a:chOff x="-23" y="3294"/>
            <a:chExt cx="5760" cy="660"/>
          </a:xfrm>
        </p:grpSpPr>
        <p:pic>
          <p:nvPicPr>
            <p:cNvPr id="106502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" y="3294"/>
              <a:ext cx="5760" cy="6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7050" name="Text Box 10"/>
            <p:cNvSpPr txBox="1">
              <a:spLocks noChangeArrowheads="1"/>
            </p:cNvSpPr>
            <p:nvPr/>
          </p:nvSpPr>
          <p:spPr bwMode="auto">
            <a:xfrm>
              <a:off x="1366" y="3612"/>
              <a:ext cx="244" cy="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地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87051" name="Text Box 11"/>
            <p:cNvSpPr txBox="1">
              <a:spLocks noChangeArrowheads="1"/>
            </p:cNvSpPr>
            <p:nvPr/>
          </p:nvSpPr>
          <p:spPr bwMode="auto">
            <a:xfrm>
              <a:off x="3424" y="3618"/>
              <a:ext cx="227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zh-CN" altLang="en-US" sz="28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适</a:t>
              </a:r>
              <a:endParaRPr kumimoji="1" lang="zh-CN" altLang="en-US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66995" y="962025"/>
            <a:ext cx="3686810" cy="647700"/>
            <a:chOff x="8137" y="1515"/>
            <a:chExt cx="5806" cy="1020"/>
          </a:xfrm>
        </p:grpSpPr>
        <p:sp>
          <p:nvSpPr>
            <p:cNvPr id="5" name="矩形 4"/>
            <p:cNvSpPr/>
            <p:nvPr/>
          </p:nvSpPr>
          <p:spPr>
            <a:xfrm>
              <a:off x="8137" y="1515"/>
              <a:ext cx="5807" cy="10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 rot="0">
              <a:off x="8220" y="1589"/>
              <a:ext cx="5667" cy="792"/>
              <a:chOff x="838" y="7393"/>
              <a:chExt cx="13045" cy="2155"/>
            </a:xfrm>
          </p:grpSpPr>
          <p:pic>
            <p:nvPicPr>
              <p:cNvPr id="85001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" y="7393"/>
                <a:ext cx="13045" cy="215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" name="圆角矩形 1"/>
              <p:cNvSpPr/>
              <p:nvPr/>
            </p:nvSpPr>
            <p:spPr>
              <a:xfrm>
                <a:off x="5419" y="8669"/>
                <a:ext cx="315" cy="8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900">
                    <a:solidFill>
                      <a:schemeClr val="tx1"/>
                    </a:solidFill>
                  </a:rPr>
                  <a:t>&lt;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420360" y="4343400"/>
            <a:ext cx="3687445" cy="647700"/>
            <a:chOff x="8137" y="1515"/>
            <a:chExt cx="5807" cy="1020"/>
          </a:xfrm>
        </p:grpSpPr>
        <p:sp>
          <p:nvSpPr>
            <p:cNvPr id="8" name="矩形 7"/>
            <p:cNvSpPr/>
            <p:nvPr/>
          </p:nvSpPr>
          <p:spPr>
            <a:xfrm>
              <a:off x="8137" y="1515"/>
              <a:ext cx="5807" cy="10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9636" y="1772"/>
              <a:ext cx="2308" cy="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 b="1">
                  <a:solidFill>
                    <a:schemeClr val="tx1"/>
                  </a:solidFill>
                </a:rPr>
                <a:t>Master</a:t>
              </a:r>
              <a:r>
                <a:rPr lang="zh-CN" altLang="en-US" sz="1400" b="1">
                  <a:solidFill>
                    <a:schemeClr val="tx1"/>
                  </a:solidFill>
                </a:rPr>
                <a:t>定理失效</a:t>
              </a:r>
              <a:endParaRPr lang="zh-CN" altLang="en-US" sz="14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7374"/>
          <a:stretch>
            <a:fillRect/>
          </a:stretch>
        </p:blipFill>
        <p:spPr>
          <a:xfrm>
            <a:off x="577215" y="1562735"/>
            <a:ext cx="7897495" cy="4865370"/>
          </a:xfrm>
          <a:prstGeom prst="rect">
            <a:avLst/>
          </a:prstGeom>
        </p:spPr>
      </p:pic>
      <p:sp>
        <p:nvSpPr>
          <p:cNvPr id="79874" name="Rectangle 2"/>
          <p:cNvSpPr>
            <a:spLocks noGrp="1"/>
          </p:cNvSpPr>
          <p:nvPr/>
        </p:nvSpPr>
        <p:spPr>
          <a:xfrm>
            <a:off x="1230630" y="31813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20"/>
          <p:cNvSpPr txBox="1"/>
          <p:nvPr/>
        </p:nvSpPr>
        <p:spPr>
          <a:xfrm>
            <a:off x="2336800" y="403225"/>
            <a:ext cx="3708400" cy="7699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 defTabSz="914400"/>
            <a:r>
              <a:rPr lang="zh-CN" altLang="en-US" sz="4400" b="1" dirty="0">
                <a:solidFill>
                  <a:srgbClr val="0070C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同阶函数集合 </a:t>
            </a:r>
            <a:endParaRPr lang="zh-CN" altLang="en-US" sz="4400" b="1" dirty="0">
              <a:solidFill>
                <a:srgbClr val="0070C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7832" name="Text Box 27"/>
          <p:cNvSpPr txBox="1">
            <a:spLocks noChangeArrowheads="1"/>
          </p:cNvSpPr>
          <p:nvPr/>
        </p:nvSpPr>
        <p:spPr bwMode="auto">
          <a:xfrm>
            <a:off x="468313" y="1176338"/>
            <a:ext cx="8424863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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g(n)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{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f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(n) | c</a:t>
            </a:r>
            <a:r>
              <a:rPr kumimoji="1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c</a:t>
            </a:r>
            <a:r>
              <a:rPr kumimoji="1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&gt;0,  n</a:t>
            </a:r>
            <a:r>
              <a:rPr kumimoji="1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n&gt;n</a:t>
            </a:r>
            <a:r>
              <a:rPr kumimoji="1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, c</a:t>
            </a:r>
            <a:r>
              <a:rPr kumimoji="1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1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(n)f(n)c</a:t>
            </a:r>
            <a:r>
              <a:rPr kumimoji="1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2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(n)</a:t>
            </a:r>
            <a:r>
              <a:rPr kumimoji="1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} 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称为与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(n)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同阶的函数集合。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如果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∈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(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与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同阶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∈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(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 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，记作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f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)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=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(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g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))</a:t>
            </a:r>
            <a:endParaRPr kumimoji="1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3971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972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973" name="Text Box 6"/>
          <p:cNvSpPr txBox="1"/>
          <p:nvPr/>
        </p:nvSpPr>
        <p:spPr>
          <a:xfrm>
            <a:off x="3962400" y="5943600"/>
            <a:ext cx="223202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(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4" name="Freeform 7"/>
          <p:cNvSpPr/>
          <p:nvPr/>
        </p:nvSpPr>
        <p:spPr>
          <a:xfrm>
            <a:off x="1600200" y="4800600"/>
            <a:ext cx="3352800" cy="9906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112" h="624">
                <a:moveTo>
                  <a:pt x="0" y="624"/>
                </a:moveTo>
                <a:cubicBezTo>
                  <a:pt x="112" y="556"/>
                  <a:pt x="224" y="488"/>
                  <a:pt x="288" y="432"/>
                </a:cubicBezTo>
                <a:cubicBezTo>
                  <a:pt x="352" y="376"/>
                  <a:pt x="328" y="312"/>
                  <a:pt x="384" y="288"/>
                </a:cubicBezTo>
                <a:cubicBezTo>
                  <a:pt x="440" y="264"/>
                  <a:pt x="536" y="304"/>
                  <a:pt x="624" y="288"/>
                </a:cubicBezTo>
                <a:cubicBezTo>
                  <a:pt x="712" y="272"/>
                  <a:pt x="848" y="216"/>
                  <a:pt x="912" y="192"/>
                </a:cubicBezTo>
                <a:cubicBezTo>
                  <a:pt x="976" y="168"/>
                  <a:pt x="920" y="168"/>
                  <a:pt x="1008" y="144"/>
                </a:cubicBezTo>
                <a:cubicBezTo>
                  <a:pt x="1096" y="120"/>
                  <a:pt x="1296" y="56"/>
                  <a:pt x="1440" y="48"/>
                </a:cubicBezTo>
                <a:cubicBezTo>
                  <a:pt x="1584" y="40"/>
                  <a:pt x="1760" y="104"/>
                  <a:pt x="1872" y="96"/>
                </a:cubicBezTo>
                <a:cubicBezTo>
                  <a:pt x="1984" y="88"/>
                  <a:pt x="2072" y="16"/>
                  <a:pt x="211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5" name="Freeform 8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6" name="Freeform 9"/>
          <p:cNvSpPr/>
          <p:nvPr/>
        </p:nvSpPr>
        <p:spPr>
          <a:xfrm>
            <a:off x="1600200" y="4343400"/>
            <a:ext cx="3200400" cy="10795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016" h="680">
                <a:moveTo>
                  <a:pt x="0" y="480"/>
                </a:moveTo>
                <a:cubicBezTo>
                  <a:pt x="52" y="516"/>
                  <a:pt x="104" y="552"/>
                  <a:pt x="144" y="576"/>
                </a:cubicBezTo>
                <a:cubicBezTo>
                  <a:pt x="184" y="600"/>
                  <a:pt x="208" y="632"/>
                  <a:pt x="240" y="624"/>
                </a:cubicBezTo>
                <a:cubicBezTo>
                  <a:pt x="272" y="616"/>
                  <a:pt x="304" y="520"/>
                  <a:pt x="336" y="528"/>
                </a:cubicBezTo>
                <a:cubicBezTo>
                  <a:pt x="368" y="536"/>
                  <a:pt x="400" y="680"/>
                  <a:pt x="432" y="672"/>
                </a:cubicBezTo>
                <a:cubicBezTo>
                  <a:pt x="464" y="664"/>
                  <a:pt x="480" y="528"/>
                  <a:pt x="528" y="480"/>
                </a:cubicBezTo>
                <a:cubicBezTo>
                  <a:pt x="576" y="432"/>
                  <a:pt x="608" y="432"/>
                  <a:pt x="720" y="384"/>
                </a:cubicBezTo>
                <a:cubicBezTo>
                  <a:pt x="832" y="336"/>
                  <a:pt x="1096" y="224"/>
                  <a:pt x="1200" y="192"/>
                </a:cubicBezTo>
                <a:cubicBezTo>
                  <a:pt x="1304" y="160"/>
                  <a:pt x="1288" y="208"/>
                  <a:pt x="1344" y="192"/>
                </a:cubicBezTo>
                <a:cubicBezTo>
                  <a:pt x="1400" y="176"/>
                  <a:pt x="1424" y="128"/>
                  <a:pt x="1536" y="96"/>
                </a:cubicBezTo>
                <a:cubicBezTo>
                  <a:pt x="1648" y="64"/>
                  <a:pt x="1936" y="16"/>
                  <a:pt x="201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7" name="Line 12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978" name="Text Box 13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9" name="Text Box 14"/>
          <p:cNvSpPr txBox="1"/>
          <p:nvPr/>
        </p:nvSpPr>
        <p:spPr>
          <a:xfrm>
            <a:off x="2133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0" name="Text Box 15"/>
          <p:cNvSpPr txBox="1"/>
          <p:nvPr/>
        </p:nvSpPr>
        <p:spPr>
          <a:xfrm>
            <a:off x="5013325" y="4438650"/>
            <a:ext cx="11747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1" name="Text Box 16"/>
          <p:cNvSpPr txBox="1"/>
          <p:nvPr/>
        </p:nvSpPr>
        <p:spPr>
          <a:xfrm>
            <a:off x="4724400" y="3429000"/>
            <a:ext cx="11747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82" name="Text Box 17"/>
          <p:cNvSpPr txBox="1"/>
          <p:nvPr/>
        </p:nvSpPr>
        <p:spPr>
          <a:xfrm>
            <a:off x="4953000" y="3962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86018" name="Rectangle 2"/>
          <p:cNvSpPr>
            <a:spLocks noGrp="1"/>
          </p:cNvSpPr>
          <p:nvPr>
            <p:ph type="title"/>
          </p:nvPr>
        </p:nvSpPr>
        <p:spPr>
          <a:xfrm>
            <a:off x="471805" y="3429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(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g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(</a:t>
            </a:r>
            <a:r>
              <a:rPr lang="en-US" altLang="zh-CN" i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)</a:t>
            </a:r>
            <a:r>
              <a:rPr lang="en-US" altLang="zh-CN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) </a:t>
            </a:r>
            <a:r>
              <a:rPr lang="zh-CN" altLang="en-US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函数的例子</a:t>
            </a:r>
            <a:endParaRPr lang="en-US" altLang="zh-CN" kern="1200" dirty="0">
              <a:solidFill>
                <a:srgbClr val="0070C0"/>
              </a:solidFill>
              <a:latin typeface="+mj-lt"/>
              <a:ea typeface="+mj-ea"/>
              <a:cs typeface="+mj-cs"/>
              <a:sym typeface="Symbol" panose="05050102010706020507" pitchFamily="18" charset="2"/>
            </a:endParaRPr>
          </a:p>
        </p:txBody>
      </p:sp>
      <p:sp>
        <p:nvSpPr>
          <p:cNvPr id="86019" name="Rectangle 3"/>
          <p:cNvSpPr>
            <a:spLocks noGrp="1"/>
          </p:cNvSpPr>
          <p:nvPr>
            <p:ph idx="1"/>
          </p:nvPr>
        </p:nvSpPr>
        <p:spPr>
          <a:xfrm>
            <a:off x="395288" y="1484313"/>
            <a:ext cx="8278812" cy="4876800"/>
          </a:xfr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证明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1/2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– 3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=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zh-CN" sz="2800" dirty="0">
              <a:solidFill>
                <a:srgbClr val="7030A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dirty="0">
                <a:latin typeface="Times New Roman" panose="02020603050405020304" pitchFamily="18" charset="0"/>
              </a:rPr>
              <a:t>1/2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 – 3</a:t>
            </a:r>
            <a:r>
              <a:rPr lang="en-US" altLang="zh-CN" i="1" dirty="0">
                <a:latin typeface="Times New Roman" panose="02020603050405020304" pitchFamily="18" charset="0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</a:t>
            </a:r>
            <a:endParaRPr lang="en-US" altLang="zh-CN" baseline="300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dirty="0">
                <a:latin typeface="Times New Roman" panose="02020603050405020304" pitchFamily="18" charset="0"/>
              </a:rPr>
              <a:t>1/2 – 3/</a:t>
            </a:r>
            <a:r>
              <a:rPr lang="en-US" altLang="zh-CN" i="1" dirty="0">
                <a:latin typeface="Times New Roman" panose="02020603050405020304" pitchFamily="18" charset="0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endParaRPr lang="en-US" altLang="zh-CN" baseline="-25000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对于任意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1,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½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;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且对于任意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7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 1/14 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因此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 1/14, 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baseline="-25000" dirty="0"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½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 , 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=7.</a:t>
            </a:r>
            <a:endParaRPr lang="en-US" altLang="zh-CN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证明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6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800" baseline="30000" dirty="0">
                <a:solidFill>
                  <a:srgbClr val="7030A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zh-CN" sz="2800" dirty="0">
              <a:solidFill>
                <a:srgbClr val="7030A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1" algn="just" eaLnBrk="1" hangingPunct="1"/>
            <a:r>
              <a:rPr lang="zh-CN" altLang="en-US" sz="2400" dirty="0">
                <a:latin typeface="Times New Roman" panose="02020603050405020304" pitchFamily="18" charset="0"/>
              </a:rPr>
              <a:t>如果存在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、</a:t>
            </a:r>
            <a:r>
              <a:rPr lang="en-US" altLang="zh-CN" sz="2400" i="1" dirty="0">
                <a:latin typeface="Times New Roman" panose="02020603050405020304" pitchFamily="18" charset="0"/>
              </a:rPr>
              <a:t>c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latin typeface="Times New Roman" panose="02020603050405020304" pitchFamily="18" charset="0"/>
              </a:rPr>
              <a:t>&gt;</a:t>
            </a:r>
            <a:r>
              <a:rPr lang="en-US" altLang="zh-CN" sz="2400" i="1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使得当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i="1" baseline="-30000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时，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i="1" baseline="-30000" dirty="0">
                <a:latin typeface="Times New Roman" panose="02020603050405020304" pitchFamily="18" charset="0"/>
              </a:rPr>
              <a:t>1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i="1" dirty="0">
                <a:latin typeface="Times New Roman" panose="02020603050405020304" pitchFamily="18" charset="0"/>
              </a:rPr>
              <a:t>6n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i="1" dirty="0">
                <a:latin typeface="Times New Roman" panose="02020603050405020304" pitchFamily="18" charset="0"/>
              </a:rPr>
              <a:t>c</a:t>
            </a:r>
            <a:r>
              <a:rPr lang="en-US" altLang="zh-CN" i="1" baseline="-30000" dirty="0">
                <a:latin typeface="Times New Roman" panose="02020603050405020304" pitchFamily="18" charset="0"/>
              </a:rPr>
              <a:t>2 </a:t>
            </a:r>
            <a:r>
              <a:rPr lang="en-US" altLang="zh-CN" i="1" dirty="0">
                <a:latin typeface="Times New Roman" panose="02020603050405020304" pitchFamily="18" charset="0"/>
              </a:rPr>
              <a:t>n</a:t>
            </a:r>
            <a:r>
              <a:rPr lang="en-US" altLang="zh-CN" i="1" baseline="30000" dirty="0">
                <a:latin typeface="Times New Roman" panose="02020603050405020304" pitchFamily="18" charset="0"/>
              </a:rPr>
              <a:t>2 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457200" lvl="1" indent="0" algn="just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也即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1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/6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n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/6,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显然与</a:t>
            </a:r>
            <a:r>
              <a:rPr kumimoji="1" lang="en-US" altLang="zh-CN" b="1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n&gt;n</a:t>
            </a:r>
            <a:r>
              <a:rPr kumimoji="1" lang="en-US" altLang="zh-CN" b="1" i="1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kumimoji="1" lang="en-US" altLang="zh-CN" b="1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  c</a:t>
            </a:r>
            <a:r>
              <a:rPr kumimoji="1" lang="en-US" altLang="zh-CN" b="1" i="1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kumimoji="1" lang="en-US" altLang="zh-CN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r>
              <a:rPr kumimoji="1" lang="en-US" altLang="zh-CN" b="1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(n)f(n)c</a:t>
            </a:r>
            <a:r>
              <a:rPr kumimoji="1" lang="en-US" altLang="zh-CN" b="1" i="1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b="1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r>
              <a:rPr kumimoji="1" lang="en-US" altLang="zh-CN" b="1" i="1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(n)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矛盾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olidFill>
                <a:srgbClr val="7030A0"/>
              </a:solidFill>
              <a:sym typeface="Symbol" panose="050501020107060205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53050" y="1024890"/>
            <a:ext cx="3648710" cy="1014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 anchor="t">
            <a:spAutoFit/>
          </a:bodyPr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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)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=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{</a:t>
            </a:r>
            <a:r>
              <a:rPr kumimoji="1" lang="en-US" altLang="zh-CN" sz="2000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f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 | c</a:t>
            </a:r>
            <a:r>
              <a:rPr kumimoji="1" lang="en-US" altLang="zh-CN" sz="2000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sz="2000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&gt;0,  n</a:t>
            </a:r>
            <a:r>
              <a:rPr kumimoji="1" lang="en-US" altLang="zh-CN" sz="2000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n&gt;n</a:t>
            </a:r>
            <a:r>
              <a:rPr kumimoji="1" lang="en-US" altLang="zh-CN" sz="2000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sz="2000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sz="2000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(n)f(n)c</a:t>
            </a:r>
            <a:r>
              <a:rPr kumimoji="1" lang="en-US" altLang="zh-CN" sz="2000" i="1" baseline="-25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sz="2000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</a:t>
            </a:r>
            <a:r>
              <a:rPr kumimoji="1" lang="en-US" altLang="zh-CN" sz="2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} </a:t>
            </a:r>
            <a:endParaRPr kumimoji="1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称为与</a:t>
            </a:r>
            <a:r>
              <a:rPr kumimoji="1" lang="en-US" altLang="zh-CN" sz="2000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</a:t>
            </a:r>
            <a:r>
              <a:rPr kumimoji="1" lang="en-US" altLang="zh-CN" sz="2000" i="1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(n)</a:t>
            </a:r>
            <a:r>
              <a:rPr kumimoji="1" lang="zh-CN" altLang="en-US" sz="2000" noProof="0" dirty="0" smtClean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同阶的函数集合。</a:t>
            </a:r>
            <a:endParaRPr kumimoji="1" lang="zh-CN" altLang="en-US" sz="2000" noProof="0" dirty="0" smtClean="0">
              <a:ln>
                <a:noFill/>
              </a:ln>
              <a:effectLst/>
              <a:uLnTx/>
              <a:uFillTx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" val="ProblemSubmit"/>
  <p:tag name="RAINPROBLEMTYPE" val="MultipleChoiceMA"/>
</p:tagLst>
</file>

<file path=ppt/tags/tag100.xml><?xml version="1.0" encoding="utf-8"?>
<p:tagLst xmlns:p="http://schemas.openxmlformats.org/presentationml/2006/main">
  <p:tag name="RAINPROBLEMTYPE" val="ProblemTypeMarker"/>
</p:tagLst>
</file>

<file path=ppt/tags/tag101.xml><?xml version="1.0" encoding="utf-8"?>
<p:tagLst xmlns:p="http://schemas.openxmlformats.org/presentationml/2006/main">
  <p:tag name="RAINPROBLEMTYPE" val="ProblemTypeMarker"/>
</p:tagLst>
</file>

<file path=ppt/tags/tag102.xml><?xml version="1.0" encoding="utf-8"?>
<p:tagLst xmlns:p="http://schemas.openxmlformats.org/presentationml/2006/main">
  <p:tag name="RAINPROBLEMTYPE" val="ProblemTypeMarker"/>
</p:tagLst>
</file>

<file path=ppt/tags/tag103.xml><?xml version="1.0" encoding="utf-8"?>
<p:tagLst xmlns:p="http://schemas.openxmlformats.org/presentationml/2006/main">
  <p:tag name="RAINPROBLEMTYPE" val="ProblemTypeMarker"/>
</p:tagLst>
</file>

<file path=ppt/tags/tag104.xml><?xml version="1.0" encoding="utf-8"?>
<p:tagLst xmlns:p="http://schemas.openxmlformats.org/presentationml/2006/main">
  <p:tag name="PROBLEMREMARKTITLE" val="ProblemRemarkBoardTitle"/>
</p:tagLst>
</file>

<file path=ppt/tags/tag105.xml><?xml version="1.0" encoding="utf-8"?>
<p:tagLst xmlns:p="http://schemas.openxmlformats.org/presentationml/2006/main">
  <p:tag name="PROBLEMREMARKTITLE" val="ProblemRemarkBoardTitle"/>
</p:tagLst>
</file>

<file path=ppt/tags/tag106.xml><?xml version="1.0" encoding="utf-8"?>
<p:tagLst xmlns:p="http://schemas.openxmlformats.org/presentationml/2006/main">
  <p:tag name="PROBLEMREMARKTITLE" val="ProblemRemarkBoardTitle"/>
</p:tagLst>
</file>

<file path=ppt/tags/tag107.xml><?xml version="1.0" encoding="utf-8"?>
<p:tagLst xmlns:p="http://schemas.openxmlformats.org/presentationml/2006/main">
  <p:tag name="PROBLEMREMARKTITLE" val="ProblemRemarkBoardTitle"/>
</p:tagLst>
</file>

<file path=ppt/tags/tag108.xml><?xml version="1.0" encoding="utf-8"?>
<p:tagLst xmlns:p="http://schemas.openxmlformats.org/presentationml/2006/main">
  <p:tag name="RAINPROBLEM" val="ProblemSetting"/>
  <p:tag name="RAINPROBLEMTYPE" val="MultipleChoiceMA"/>
</p:tagLst>
</file>

<file path=ppt/tags/tag109.xml><?xml version="1.0" encoding="utf-8"?>
<p:tagLst xmlns:p="http://schemas.openxmlformats.org/presentationml/2006/main">
  <p:tag name="RAINPROBLEM" val="MultipleChoiceMA"/>
  <p:tag name="PROBLEMSCORE" val="2.0"/>
  <p:tag name="PROBLEMHASREMARK" val="True"/>
  <p:tag name="PROBLEMREMARK" val="基本运算是i=i*2，设其执行次数为t,则2t&lt;=n,即t&lt;=log2n,则算法的时间复杂度为T(n)=O(log2n)"/>
  <p:tag name="RAINPROBLEMTYPE" val="MultipleChoiceMA"/>
  <p:tag name="PROBLEMSCORE_HALF" val="0.0"/>
</p:tagLst>
</file>

<file path=ppt/tags/tag11.xml><?xml version="1.0" encoding="utf-8"?>
<p:tagLst xmlns:p="http://schemas.openxmlformats.org/presentationml/2006/main">
  <p:tag name="RAINPROBLEMTYPE" val="ProblemTypeMarker"/>
</p:tagLst>
</file>

<file path=ppt/tags/tag110.xml><?xml version="1.0" encoding="utf-8"?>
<p:tagLst xmlns:p="http://schemas.openxmlformats.org/presentationml/2006/main">
  <p:tag name="RAINPROBLEM" val="ProblemBody"/>
</p:tagLst>
</file>

<file path=ppt/tags/tag111.xml><?xml version="1.0" encoding="utf-8"?>
<p:tagLst xmlns:p="http://schemas.openxmlformats.org/presentationml/2006/main">
  <p:tag name="RAINPROBLEM" val="ProblemItem"/>
</p:tagLst>
</file>

<file path=ppt/tags/tag112.xml><?xml version="1.0" encoding="utf-8"?>
<p:tagLst xmlns:p="http://schemas.openxmlformats.org/presentationml/2006/main">
  <p:tag name="RAINPROBLEM" val="ProblemItem"/>
</p:tagLst>
</file>

<file path=ppt/tags/tag113.xml><?xml version="1.0" encoding="utf-8"?>
<p:tagLst xmlns:p="http://schemas.openxmlformats.org/presentationml/2006/main">
  <p:tag name="RAINPROBLEM" val="ProblemItem"/>
</p:tagLst>
</file>

<file path=ppt/tags/tag114.xml><?xml version="1.0" encoding="utf-8"?>
<p:tagLst xmlns:p="http://schemas.openxmlformats.org/presentationml/2006/main">
  <p:tag name="RAINPROBLEM" val="ProblemItem"/>
</p:tagLst>
</file>

<file path=ppt/tags/tag115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16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17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18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19.xml><?xml version="1.0" encoding="utf-8"?>
<p:tagLst xmlns:p="http://schemas.openxmlformats.org/presentationml/2006/main">
  <p:tag name="RAINPROBLEM" val="ProblemRemarkBoard"/>
</p:tagLst>
</file>

<file path=ppt/tags/tag12.xml><?xml version="1.0" encoding="utf-8"?>
<p:tagLst xmlns:p="http://schemas.openxmlformats.org/presentationml/2006/main">
  <p:tag name="RAINPROBLEMTYPE" val="ProblemTypeMarker"/>
</p:tagLst>
</file>

<file path=ppt/tags/tag120.xml><?xml version="1.0" encoding="utf-8"?>
<p:tagLst xmlns:p="http://schemas.openxmlformats.org/presentationml/2006/main">
  <p:tag name="PROBLEMREMARKTITLE" val="ProblemRemarkBoardTip"/>
</p:tagLst>
</file>

<file path=ppt/tags/tag121.xml><?xml version="1.0" encoding="utf-8"?>
<p:tagLst xmlns:p="http://schemas.openxmlformats.org/presentationml/2006/main">
  <p:tag name="PROBLEMREMARKTITLE" val="ProblemRemarkBoardTitle"/>
</p:tagLst>
</file>

<file path=ppt/tags/tag122.xml><?xml version="1.0" encoding="utf-8"?>
<p:tagLst xmlns:p="http://schemas.openxmlformats.org/presentationml/2006/main">
  <p:tag name="PROBLEMREMARKTITLE" val="ProblemRemarkBoardTitle"/>
</p:tagLst>
</file>

<file path=ppt/tags/tag123.xml><?xml version="1.0" encoding="utf-8"?>
<p:tagLst xmlns:p="http://schemas.openxmlformats.org/presentationml/2006/main">
  <p:tag name="PROBLEMREMARKTITLE" val="ProblemRemarkBoardTitle"/>
</p:tagLst>
</file>

<file path=ppt/tags/tag124.xml><?xml version="1.0" encoding="utf-8"?>
<p:tagLst xmlns:p="http://schemas.openxmlformats.org/presentationml/2006/main">
  <p:tag name="PROBLEMREMARKTITLE" val="ProblemRemarkBoardTitle"/>
</p:tagLst>
</file>

<file path=ppt/tags/tag125.xml><?xml version="1.0" encoding="utf-8"?>
<p:tagLst xmlns:p="http://schemas.openxmlformats.org/presentationml/2006/main">
  <p:tag name="PROBLEMREMARKTITLE" val="ProblemRemarkBoardTitle"/>
</p:tagLst>
</file>

<file path=ppt/tags/tag126.xml><?xml version="1.0" encoding="utf-8"?>
<p:tagLst xmlns:p="http://schemas.openxmlformats.org/presentationml/2006/main">
  <p:tag name="PROBLEMREMARKTITLE" val="ProblemRemarkBoardTitle"/>
</p:tagLst>
</file>

<file path=ppt/tags/tag127.xml><?xml version="1.0" encoding="utf-8"?>
<p:tagLst xmlns:p="http://schemas.openxmlformats.org/presentationml/2006/main">
  <p:tag name="PROBLEMREMARKTITLE" val="ProblemRemarkBoardTitle"/>
</p:tagLst>
</file>

<file path=ppt/tags/tag128.xml><?xml version="1.0" encoding="utf-8"?>
<p:tagLst xmlns:p="http://schemas.openxmlformats.org/presentationml/2006/main">
  <p:tag name="PROBLEMREMARKTITLE" val="ProblemRemarkBoardTitle"/>
</p:tagLst>
</file>

<file path=ppt/tags/tag129.xml><?xml version="1.0" encoding="utf-8"?>
<p:tagLst xmlns:p="http://schemas.openxmlformats.org/presentationml/2006/main">
  <p:tag name="PROBLEMREMARKTITLE" val="ProblemRemarkBoardTitle"/>
</p:tagLst>
</file>

<file path=ppt/tags/tag13.xml><?xml version="1.0" encoding="utf-8"?>
<p:tagLst xmlns:p="http://schemas.openxmlformats.org/presentationml/2006/main">
  <p:tag name="RAINPROBLEMTYPE" val="ProblemTypeMarker"/>
</p:tagLst>
</file>

<file path=ppt/tags/tag130.xml><?xml version="1.0" encoding="utf-8"?>
<p:tagLst xmlns:p="http://schemas.openxmlformats.org/presentationml/2006/main">
  <p:tag name="PROBLEMREMARKTITLE" val="ProblemRemarkBoardTitle"/>
</p:tagLst>
</file>

<file path=ppt/tags/tag131.xml><?xml version="1.0" encoding="utf-8"?>
<p:tagLst xmlns:p="http://schemas.openxmlformats.org/presentationml/2006/main">
  <p:tag name="PROBLEMREMARKTITLE" val="ProblemRemarkBoardTitle"/>
</p:tagLst>
</file>

<file path=ppt/tags/tag132.xml><?xml version="1.0" encoding="utf-8"?>
<p:tagLst xmlns:p="http://schemas.openxmlformats.org/presentationml/2006/main">
  <p:tag name="PROBLEMREMARKTITLE" val="ProblemRemarkBoardTitle"/>
</p:tagLst>
</file>

<file path=ppt/tags/tag133.xml><?xml version="1.0" encoding="utf-8"?>
<p:tagLst xmlns:p="http://schemas.openxmlformats.org/presentationml/2006/main">
  <p:tag name="PROBLEMREMARKTITLE" val="ProblemRemarkBoardTitle"/>
</p:tagLst>
</file>

<file path=ppt/tags/tag134.xml><?xml version="1.0" encoding="utf-8"?>
<p:tagLst xmlns:p="http://schemas.openxmlformats.org/presentationml/2006/main">
  <p:tag name="PROBLEMREMARKTITLE" val="ProblemRemarkBoardTitle"/>
</p:tagLst>
</file>

<file path=ppt/tags/tag135.xml><?xml version="1.0" encoding="utf-8"?>
<p:tagLst xmlns:p="http://schemas.openxmlformats.org/presentationml/2006/main">
  <p:tag name="PROBLEMREMARKTITLE" val="ProblemRemarkBoardTitle"/>
</p:tagLst>
</file>

<file path=ppt/tags/tag136.xml><?xml version="1.0" encoding="utf-8"?>
<p:tagLst xmlns:p="http://schemas.openxmlformats.org/presentationml/2006/main">
  <p:tag name="PROBLEMREMARKTITLE" val="ProblemRemarkBoardTitle"/>
</p:tagLst>
</file>

<file path=ppt/tags/tag137.xml><?xml version="1.0" encoding="utf-8"?>
<p:tagLst xmlns:p="http://schemas.openxmlformats.org/presentationml/2006/main">
  <p:tag name="PROBLEMREMARKTITLE" val="ProblemRemarkBoardTitle"/>
</p:tagLst>
</file>

<file path=ppt/tags/tag138.xml><?xml version="1.0" encoding="utf-8"?>
<p:tagLst xmlns:p="http://schemas.openxmlformats.org/presentationml/2006/main">
  <p:tag name="PROBLEMREMARKTITLE" val="ProblemRemarkBoardTitle"/>
</p:tagLst>
</file>

<file path=ppt/tags/tag139.xml><?xml version="1.0" encoding="utf-8"?>
<p:tagLst xmlns:p="http://schemas.openxmlformats.org/presentationml/2006/main">
  <p:tag name="PROBLEMREMARKTITLE" val="ProblemRemarkBoardTitle"/>
</p:tagLst>
</file>

<file path=ppt/tags/tag14.xml><?xml version="1.0" encoding="utf-8"?>
<p:tagLst xmlns:p="http://schemas.openxmlformats.org/presentationml/2006/main">
  <p:tag name="RAINPROBLEMTYPE" val="ProblemTypeMarker"/>
</p:tagLst>
</file>

<file path=ppt/tags/tag140.xml><?xml version="1.0" encoding="utf-8"?>
<p:tagLst xmlns:p="http://schemas.openxmlformats.org/presentationml/2006/main">
  <p:tag name="PROBLEMREMARKTITLE" val="ProblemRemarkBoardTitle"/>
</p:tagLst>
</file>

<file path=ppt/tags/tag141.xml><?xml version="1.0" encoding="utf-8"?>
<p:tagLst xmlns:p="http://schemas.openxmlformats.org/presentationml/2006/main">
  <p:tag name="PROBLEMREMARKTITLE" val="ProblemRemarkBoardTitle"/>
</p:tagLst>
</file>

<file path=ppt/tags/tag142.xml><?xml version="1.0" encoding="utf-8"?>
<p:tagLst xmlns:p="http://schemas.openxmlformats.org/presentationml/2006/main">
  <p:tag name="PROBLEMREMARKTITLE" val="ProblemRemarkBoardTitle"/>
</p:tagLst>
</file>

<file path=ppt/tags/tag143.xml><?xml version="1.0" encoding="utf-8"?>
<p:tagLst xmlns:p="http://schemas.openxmlformats.org/presentationml/2006/main">
  <p:tag name="PROBLEMREMARKTITLE" val="ProblemRemarkBoardTitle"/>
</p:tagLst>
</file>

<file path=ppt/tags/tag144.xml><?xml version="1.0" encoding="utf-8"?>
<p:tagLst xmlns:p="http://schemas.openxmlformats.org/presentationml/2006/main">
  <p:tag name="PROBLEMREMARKTITLE" val="ProblemRemarkBoardTitle"/>
</p:tagLst>
</file>

<file path=ppt/tags/tag145.xml><?xml version="1.0" encoding="utf-8"?>
<p:tagLst xmlns:p="http://schemas.openxmlformats.org/presentationml/2006/main">
  <p:tag name="PROBLEMREMARKTITLE" val="ProblemRemarkBoardTitle"/>
</p:tagLst>
</file>

<file path=ppt/tags/tag146.xml><?xml version="1.0" encoding="utf-8"?>
<p:tagLst xmlns:p="http://schemas.openxmlformats.org/presentationml/2006/main">
  <p:tag name="PROBLEMREMARKTITLE" val="ProblemRemarkBoardTitle"/>
</p:tagLst>
</file>

<file path=ppt/tags/tag147.xml><?xml version="1.0" encoding="utf-8"?>
<p:tagLst xmlns:p="http://schemas.openxmlformats.org/presentationml/2006/main">
  <p:tag name="PROBLEMREMARKTITLE" val="ProblemRemarkBoardTitle"/>
</p:tagLst>
</file>

<file path=ppt/tags/tag148.xml><?xml version="1.0" encoding="utf-8"?>
<p:tagLst xmlns:p="http://schemas.openxmlformats.org/presentationml/2006/main">
  <p:tag name="PROBLEMREMARKTITLE" val="ProblemRemarkBoardTitle"/>
</p:tagLst>
</file>

<file path=ppt/tags/tag149.xml><?xml version="1.0" encoding="utf-8"?>
<p:tagLst xmlns:p="http://schemas.openxmlformats.org/presentationml/2006/main">
  <p:tag name="PROBLEMREMARKTITLE" val="ProblemRemarkBoardTitle"/>
</p:tagLst>
</file>

<file path=ppt/tags/tag15.xml><?xml version="1.0" encoding="utf-8"?>
<p:tagLst xmlns:p="http://schemas.openxmlformats.org/presentationml/2006/main">
  <p:tag name="RAINPROBLEMTYPE" val="ProblemTypeMarker"/>
</p:tagLst>
</file>

<file path=ppt/tags/tag150.xml><?xml version="1.0" encoding="utf-8"?>
<p:tagLst xmlns:p="http://schemas.openxmlformats.org/presentationml/2006/main">
  <p:tag name="PROBLEMREMARKTITLE" val="ProblemRemarkBoardTitle"/>
</p:tagLst>
</file>

<file path=ppt/tags/tag151.xml><?xml version="1.0" encoding="utf-8"?>
<p:tagLst xmlns:p="http://schemas.openxmlformats.org/presentationml/2006/main">
  <p:tag name="PROBLEMREMARKTITLE" val="ProblemRemarkBoardTitle"/>
</p:tagLst>
</file>

<file path=ppt/tags/tag152.xml><?xml version="1.0" encoding="utf-8"?>
<p:tagLst xmlns:p="http://schemas.openxmlformats.org/presentationml/2006/main">
  <p:tag name="PROBLEMREMARKTITLE" val="ProblemRemarkBoardTitle"/>
</p:tagLst>
</file>

<file path=ppt/tags/tag153.xml><?xml version="1.0" encoding="utf-8"?>
<p:tagLst xmlns:p="http://schemas.openxmlformats.org/presentationml/2006/main">
  <p:tag name="PROBLEMREMARKTITLE" val="ProblemRemarkBoardTitle"/>
</p:tagLst>
</file>

<file path=ppt/tags/tag154.xml><?xml version="1.0" encoding="utf-8"?>
<p:tagLst xmlns:p="http://schemas.openxmlformats.org/presentationml/2006/main">
  <p:tag name="PROBLEMREMARKTITLE" val="ProblemRemarkBoardTitle"/>
</p:tagLst>
</file>

<file path=ppt/tags/tag155.xml><?xml version="1.0" encoding="utf-8"?>
<p:tagLst xmlns:p="http://schemas.openxmlformats.org/presentationml/2006/main">
  <p:tag name="PROBLEMREMARKTITLE" val="ProblemRemarkBoardTitle"/>
</p:tagLst>
</file>

<file path=ppt/tags/tag156.xml><?xml version="1.0" encoding="utf-8"?>
<p:tagLst xmlns:p="http://schemas.openxmlformats.org/presentationml/2006/main">
  <p:tag name="PROBLEMREMARKTITLE" val="ProblemRemarkBoardTitle"/>
</p:tagLst>
</file>

<file path=ppt/tags/tag157.xml><?xml version="1.0" encoding="utf-8"?>
<p:tagLst xmlns:p="http://schemas.openxmlformats.org/presentationml/2006/main">
  <p:tag name="RAINPROBLEM" val="ProblemSubmit"/>
  <p:tag name="RAINPROBLEMTYPE" val="MultipleChoiceMA"/>
</p:tagLst>
</file>

<file path=ppt/tags/tag158.xml><?xml version="1.0" encoding="utf-8"?>
<p:tagLst xmlns:p="http://schemas.openxmlformats.org/presentationml/2006/main">
  <p:tag name="RAINPROBLEM" val="ProblemRemark"/>
</p:tagLst>
</file>

<file path=ppt/tags/tag159.xml><?xml version="1.0" encoding="utf-8"?>
<p:tagLst xmlns:p="http://schemas.openxmlformats.org/presentationml/2006/main">
  <p:tag name="PROBLEMREMARKTITLE" val="ProblemRemarkBoardTitle"/>
</p:tagLst>
</file>

<file path=ppt/tags/tag16.xml><?xml version="1.0" encoding="utf-8"?>
<p:tagLst xmlns:p="http://schemas.openxmlformats.org/presentationml/2006/main">
  <p:tag name="RAINPROBLEM" val="ProblemSetting"/>
  <p:tag name="RAINPROBLEMTYPE" val="MultipleChoiceMA"/>
</p:tagLst>
</file>

<file path=ppt/tags/tag160.xml><?xml version="1.0" encoding="utf-8"?>
<p:tagLst xmlns:p="http://schemas.openxmlformats.org/presentationml/2006/main">
  <p:tag name="PROBLEMREMARKTITLE" val="ProblemRemarkBoardTitle"/>
</p:tagLst>
</file>

<file path=ppt/tags/tag161.xml><?xml version="1.0" encoding="utf-8"?>
<p:tagLst xmlns:p="http://schemas.openxmlformats.org/presentationml/2006/main">
  <p:tag name="PROBLEMREMARKTITLE" val="ProblemRemarkBoardTitle"/>
</p:tagLst>
</file>

<file path=ppt/tags/tag162.xml><?xml version="1.0" encoding="utf-8"?>
<p:tagLst xmlns:p="http://schemas.openxmlformats.org/presentationml/2006/main">
  <p:tag name="PROBLEMREMARKTITLE" val="ProblemRemarkBoardTitle"/>
</p:tagLst>
</file>

<file path=ppt/tags/tag163.xml><?xml version="1.0" encoding="utf-8"?>
<p:tagLst xmlns:p="http://schemas.openxmlformats.org/presentationml/2006/main">
  <p:tag name="PROBLEMREMARKTITLE" val="ProblemRemarkBoardTitle"/>
</p:tagLst>
</file>

<file path=ppt/tags/tag164.xml><?xml version="1.0" encoding="utf-8"?>
<p:tagLst xmlns:p="http://schemas.openxmlformats.org/presentationml/2006/main">
  <p:tag name="PROBLEMREMARKTITLE" val="ProblemRemarkBoardTitle"/>
</p:tagLst>
</file>

<file path=ppt/tags/tag165.xml><?xml version="1.0" encoding="utf-8"?>
<p:tagLst xmlns:p="http://schemas.openxmlformats.org/presentationml/2006/main">
  <p:tag name="PROBLEMREMARKTITLE" val="ProblemRemarkBoardTitle"/>
</p:tagLst>
</file>

<file path=ppt/tags/tag166.xml><?xml version="1.0" encoding="utf-8"?>
<p:tagLst xmlns:p="http://schemas.openxmlformats.org/presentationml/2006/main">
  <p:tag name="PROBLEMREMARKTITLE" val="ProblemRemarkBoardTitle"/>
</p:tagLst>
</file>

<file path=ppt/tags/tag167.xml><?xml version="1.0" encoding="utf-8"?>
<p:tagLst xmlns:p="http://schemas.openxmlformats.org/presentationml/2006/main">
  <p:tag name="PROBLEMREMARKTITLE" val="ProblemRemarkBoardTitle"/>
</p:tagLst>
</file>

<file path=ppt/tags/tag168.xml><?xml version="1.0" encoding="utf-8"?>
<p:tagLst xmlns:p="http://schemas.openxmlformats.org/presentationml/2006/main">
  <p:tag name="PROBLEMREMARKTITLE" val="ProblemRemarkBoardTitle"/>
</p:tagLst>
</file>

<file path=ppt/tags/tag169.xml><?xml version="1.0" encoding="utf-8"?>
<p:tagLst xmlns:p="http://schemas.openxmlformats.org/presentationml/2006/main">
  <p:tag name="PROBLEMREMARKTITLE" val="ProblemRemarkBoardTitle"/>
</p:tagLst>
</file>

<file path=ppt/tags/tag17.xml><?xml version="1.0" encoding="utf-8"?>
<p:tagLst xmlns:p="http://schemas.openxmlformats.org/presentationml/2006/main">
  <p:tag name="RAINPROBLEM" val="MultipleChoiceMA"/>
  <p:tag name="PROBLEMSCORE" val="1.0"/>
  <p:tag name="RAINPROBLEMTYPE" val="MultipleChoiceMA"/>
  <p:tag name="PROBLEMSCORE_HALF" val="0.0"/>
</p:tagLst>
</file>

<file path=ppt/tags/tag170.xml><?xml version="1.0" encoding="utf-8"?>
<p:tagLst xmlns:p="http://schemas.openxmlformats.org/presentationml/2006/main">
  <p:tag name="PROBLEMREMARKTITLE" val="ProblemRemarkBoardTitle"/>
</p:tagLst>
</file>

<file path=ppt/tags/tag171.xml><?xml version="1.0" encoding="utf-8"?>
<p:tagLst xmlns:p="http://schemas.openxmlformats.org/presentationml/2006/main">
  <p:tag name="RAINPROBLEMTYPE" val="ProblemTypeMarker"/>
</p:tagLst>
</file>

<file path=ppt/tags/tag172.xml><?xml version="1.0" encoding="utf-8"?>
<p:tagLst xmlns:p="http://schemas.openxmlformats.org/presentationml/2006/main">
  <p:tag name="RAINPROBLEMTYPE" val="ProblemTypeMarker"/>
</p:tagLst>
</file>

<file path=ppt/tags/tag173.xml><?xml version="1.0" encoding="utf-8"?>
<p:tagLst xmlns:p="http://schemas.openxmlformats.org/presentationml/2006/main">
  <p:tag name="RAINPROBLEMTYPE" val="ProblemTypeMarker"/>
</p:tagLst>
</file>

<file path=ppt/tags/tag174.xml><?xml version="1.0" encoding="utf-8"?>
<p:tagLst xmlns:p="http://schemas.openxmlformats.org/presentationml/2006/main">
  <p:tag name="RAINPROBLEMTYPE" val="ProblemTypeMarker"/>
</p:tagLst>
</file>

<file path=ppt/tags/tag175.xml><?xml version="1.0" encoding="utf-8"?>
<p:tagLst xmlns:p="http://schemas.openxmlformats.org/presentationml/2006/main">
  <p:tag name="RAINPROBLEMTYPE" val="ProblemTypeMarker"/>
</p:tagLst>
</file>

<file path=ppt/tags/tag176.xml><?xml version="1.0" encoding="utf-8"?>
<p:tagLst xmlns:p="http://schemas.openxmlformats.org/presentationml/2006/main">
  <p:tag name="PROBLEMREMARKTITLE" val="ProblemRemarkBoardTitle"/>
</p:tagLst>
</file>

<file path=ppt/tags/tag177.xml><?xml version="1.0" encoding="utf-8"?>
<p:tagLst xmlns:p="http://schemas.openxmlformats.org/presentationml/2006/main">
  <p:tag name="PROBLEMREMARKTITLE" val="ProblemRemarkBoardTitle"/>
</p:tagLst>
</file>

<file path=ppt/tags/tag178.xml><?xml version="1.0" encoding="utf-8"?>
<p:tagLst xmlns:p="http://schemas.openxmlformats.org/presentationml/2006/main">
  <p:tag name="PROBLEMREMARKTITLE" val="ProblemRemarkBoardTitle"/>
</p:tagLst>
</file>

<file path=ppt/tags/tag179.xml><?xml version="1.0" encoding="utf-8"?>
<p:tagLst xmlns:p="http://schemas.openxmlformats.org/presentationml/2006/main">
  <p:tag name="PROBLEMREMARKTITLE" val="ProblemRemarkBoardTitle"/>
</p:tagLst>
</file>

<file path=ppt/tags/tag18.xml><?xml version="1.0" encoding="utf-8"?>
<p:tagLst xmlns:p="http://schemas.openxmlformats.org/presentationml/2006/main">
  <p:tag name="RAINPROBLEM" val="ProblemBody"/>
</p:tagLst>
</file>

<file path=ppt/tags/tag180.xml><?xml version="1.0" encoding="utf-8"?>
<p:tagLst xmlns:p="http://schemas.openxmlformats.org/presentationml/2006/main">
  <p:tag name="RAINPROBLEM" val="ProblemSetting"/>
  <p:tag name="RAINPROBLEMTYPE" val="MultipleChoiceMA"/>
</p:tagLst>
</file>

<file path=ppt/tags/tag181.xml><?xml version="1.0" encoding="utf-8"?>
<p:tagLst xmlns:p="http://schemas.openxmlformats.org/presentationml/2006/main">
  <p:tag name="RAINPROBLEM" val="MultipleChoiceMA"/>
  <p:tag name="PROBLEMSCORE" val="3.0"/>
  <p:tag name="PROBLEMSCORE_HALF" val="0.0"/>
  <p:tag name="PROBLEMHASREMARK" val="True"/>
  <p:tag name="PROBLEMREMARK" val="实际上是求a中有序子数组中最长的长度。譬如，在[1, 8, 1, 2, 5, 0, 11, 9]中，最长的是[1, 2, 5]，长度为3 。其时间复杂度与a中元素的实际取值状态相关。 1)若a的所有元素是按照降序方式排列。则外层循环n-1次，每次内层只执行一次，整个开销为Ω(n) 2)若a的所有元素是按照升序方式排列。则外层循环n-1次，每次内层需要执行n-i-1次，整个开销为O(n2) 所以，一般来说，时间复杂度是Ω(n)的，也是O(n2)"/>
</p:tagLst>
</file>

<file path=ppt/tags/tag182.xml><?xml version="1.0" encoding="utf-8"?>
<p:tagLst xmlns:p="http://schemas.openxmlformats.org/presentationml/2006/main">
  <p:tag name="RAINPROBLEM" val="ProblemBody"/>
</p:tagLst>
</file>

<file path=ppt/tags/tag183.xml><?xml version="1.0" encoding="utf-8"?>
<p:tagLst xmlns:p="http://schemas.openxmlformats.org/presentationml/2006/main">
  <p:tag name="RAINPROBLEM" val="ProblemItem"/>
</p:tagLst>
</file>

<file path=ppt/tags/tag184.xml><?xml version="1.0" encoding="utf-8"?>
<p:tagLst xmlns:p="http://schemas.openxmlformats.org/presentationml/2006/main">
  <p:tag name="RAINPROBLEM" val="ProblemItem"/>
</p:tagLst>
</file>

<file path=ppt/tags/tag185.xml><?xml version="1.0" encoding="utf-8"?>
<p:tagLst xmlns:p="http://schemas.openxmlformats.org/presentationml/2006/main">
  <p:tag name="RAINPROBLEM" val="ProblemItem"/>
</p:tagLst>
</file>

<file path=ppt/tags/tag186.xml><?xml version="1.0" encoding="utf-8"?>
<p:tagLst xmlns:p="http://schemas.openxmlformats.org/presentationml/2006/main">
  <p:tag name="RAINPROBLEM" val="ProblemItem"/>
</p:tagLst>
</file>

<file path=ppt/tags/tag187.xml><?xml version="1.0" encoding="utf-8"?>
<p:tagLst xmlns:p="http://schemas.openxmlformats.org/presentationml/2006/main">
  <p:tag name="RAINPROBLEM" val="ProblemSubmit"/>
  <p:tag name="RAINPROBLEMTYPE" val="MultipleChoice"/>
</p:tagLst>
</file>

<file path=ppt/tags/tag188.xml><?xml version="1.0" encoding="utf-8"?>
<p:tagLst xmlns:p="http://schemas.openxmlformats.org/presentationml/2006/main">
  <p:tag name="RAINPROBLEM" val="ProblemRemarkBoard"/>
</p:tagLst>
</file>

<file path=ppt/tags/tag189.xml><?xml version="1.0" encoding="utf-8"?>
<p:tagLst xmlns:p="http://schemas.openxmlformats.org/presentationml/2006/main">
  <p:tag name="PROBLEMREMARKTITLE" val="ProblemRemarkBoardTip"/>
</p:tagLst>
</file>

<file path=ppt/tags/tag19.xml><?xml version="1.0" encoding="utf-8"?>
<p:tagLst xmlns:p="http://schemas.openxmlformats.org/presentationml/2006/main">
  <p:tag name="RAINPROBLEM" val="ProblemItem"/>
</p:tagLst>
</file>

<file path=ppt/tags/tag190.xml><?xml version="1.0" encoding="utf-8"?>
<p:tagLst xmlns:p="http://schemas.openxmlformats.org/presentationml/2006/main">
  <p:tag name="PROBLEMREMARKTITLE" val="ProblemRemarkBoardTitle"/>
</p:tagLst>
</file>

<file path=ppt/tags/tag191.xml><?xml version="1.0" encoding="utf-8"?>
<p:tagLst xmlns:p="http://schemas.openxmlformats.org/presentationml/2006/main">
  <p:tag name="PROBLEMREMARKTITLE" val="ProblemRemarkBoardTitle"/>
</p:tagLst>
</file>

<file path=ppt/tags/tag192.xml><?xml version="1.0" encoding="utf-8"?>
<p:tagLst xmlns:p="http://schemas.openxmlformats.org/presentationml/2006/main">
  <p:tag name="PROBLEMREMARKTITLE" val="ProblemRemarkBoardTitle"/>
</p:tagLst>
</file>

<file path=ppt/tags/tag193.xml><?xml version="1.0" encoding="utf-8"?>
<p:tagLst xmlns:p="http://schemas.openxmlformats.org/presentationml/2006/main">
  <p:tag name="PROBLEMREMARKTITLE" val="ProblemRemarkBoardTitle"/>
</p:tagLst>
</file>

<file path=ppt/tags/tag194.xml><?xml version="1.0" encoding="utf-8"?>
<p:tagLst xmlns:p="http://schemas.openxmlformats.org/presentationml/2006/main">
  <p:tag name="PROBLEMREMARKTITLE" val="ProblemRemarkBoardTitle"/>
</p:tagLst>
</file>

<file path=ppt/tags/tag195.xml><?xml version="1.0" encoding="utf-8"?>
<p:tagLst xmlns:p="http://schemas.openxmlformats.org/presentationml/2006/main">
  <p:tag name="PROBLEMREMARKTITLE" val="ProblemRemarkBoardTitle"/>
</p:tagLst>
</file>

<file path=ppt/tags/tag196.xml><?xml version="1.0" encoding="utf-8"?>
<p:tagLst xmlns:p="http://schemas.openxmlformats.org/presentationml/2006/main">
  <p:tag name="PROBLEMREMARKTITLE" val="ProblemRemarkBoardTitle"/>
</p:tagLst>
</file>

<file path=ppt/tags/tag197.xml><?xml version="1.0" encoding="utf-8"?>
<p:tagLst xmlns:p="http://schemas.openxmlformats.org/presentationml/2006/main">
  <p:tag name="PROBLEMREMARKTITLE" val="ProblemRemarkBoardTitle"/>
</p:tagLst>
</file>

<file path=ppt/tags/tag198.xml><?xml version="1.0" encoding="utf-8"?>
<p:tagLst xmlns:p="http://schemas.openxmlformats.org/presentationml/2006/main">
  <p:tag name="PROBLEMREMARKTITLE" val="ProblemRemarkBoardTitle"/>
</p:tagLst>
</file>

<file path=ppt/tags/tag199.xml><?xml version="1.0" encoding="utf-8"?>
<p:tagLst xmlns:p="http://schemas.openxmlformats.org/presentationml/2006/main">
  <p:tag name="PROBLEMREMARKTITLE" val="ProblemRemarkBoardTitle"/>
</p:tagLst>
</file>

<file path=ppt/tags/tag2.xml><?xml version="1.0" encoding="utf-8"?>
<p:tagLst xmlns:p="http://schemas.openxmlformats.org/presentationml/2006/main">
  <p:tag name="RAINPROBLEM" val="ProblemItem"/>
</p:tagLst>
</file>

<file path=ppt/tags/tag20.xml><?xml version="1.0" encoding="utf-8"?>
<p:tagLst xmlns:p="http://schemas.openxmlformats.org/presentationml/2006/main">
  <p:tag name="RAINPROBLEM" val="ProblemItem"/>
</p:tagLst>
</file>

<file path=ppt/tags/tag200.xml><?xml version="1.0" encoding="utf-8"?>
<p:tagLst xmlns:p="http://schemas.openxmlformats.org/presentationml/2006/main">
  <p:tag name="PROBLEMREMARKTITLE" val="ProblemRemarkBoardTitle"/>
</p:tagLst>
</file>

<file path=ppt/tags/tag201.xml><?xml version="1.0" encoding="utf-8"?>
<p:tagLst xmlns:p="http://schemas.openxmlformats.org/presentationml/2006/main">
  <p:tag name="PROBLEMREMARKTITLE" val="ProblemRemarkBoardTitle"/>
</p:tagLst>
</file>

<file path=ppt/tags/tag202.xml><?xml version="1.0" encoding="utf-8"?>
<p:tagLst xmlns:p="http://schemas.openxmlformats.org/presentationml/2006/main">
  <p:tag name="PROBLEMREMARKTITLE" val="ProblemRemarkBoardTitle"/>
</p:tagLst>
</file>

<file path=ppt/tags/tag203.xml><?xml version="1.0" encoding="utf-8"?>
<p:tagLst xmlns:p="http://schemas.openxmlformats.org/presentationml/2006/main">
  <p:tag name="PROBLEMREMARKTITLE" val="ProblemRemarkBoardTitle"/>
</p:tagLst>
</file>

<file path=ppt/tags/tag204.xml><?xml version="1.0" encoding="utf-8"?>
<p:tagLst xmlns:p="http://schemas.openxmlformats.org/presentationml/2006/main">
  <p:tag name="PROBLEMREMARKTITLE" val="ProblemRemarkBoardTitle"/>
</p:tagLst>
</file>

<file path=ppt/tags/tag205.xml><?xml version="1.0" encoding="utf-8"?>
<p:tagLst xmlns:p="http://schemas.openxmlformats.org/presentationml/2006/main">
  <p:tag name="PROBLEMREMARKTITLE" val="ProblemRemarkBoardTitle"/>
</p:tagLst>
</file>

<file path=ppt/tags/tag206.xml><?xml version="1.0" encoding="utf-8"?>
<p:tagLst xmlns:p="http://schemas.openxmlformats.org/presentationml/2006/main">
  <p:tag name="PROBLEMREMARKTITLE" val="ProblemRemarkBoardTitle"/>
</p:tagLst>
</file>

<file path=ppt/tags/tag207.xml><?xml version="1.0" encoding="utf-8"?>
<p:tagLst xmlns:p="http://schemas.openxmlformats.org/presentationml/2006/main">
  <p:tag name="PROBLEMREMARKTITLE" val="ProblemRemarkBoardTitle"/>
</p:tagLst>
</file>

<file path=ppt/tags/tag208.xml><?xml version="1.0" encoding="utf-8"?>
<p:tagLst xmlns:p="http://schemas.openxmlformats.org/presentationml/2006/main">
  <p:tag name="PROBLEMREMARKTITLE" val="ProblemRemarkBoardTitle"/>
</p:tagLst>
</file>

<file path=ppt/tags/tag209.xml><?xml version="1.0" encoding="utf-8"?>
<p:tagLst xmlns:p="http://schemas.openxmlformats.org/presentationml/2006/main">
  <p:tag name="PROBLEMREMARKTITLE" val="ProblemRemarkBoardTitle"/>
</p:tagLst>
</file>

<file path=ppt/tags/tag21.xml><?xml version="1.0" encoding="utf-8"?>
<p:tagLst xmlns:p="http://schemas.openxmlformats.org/presentationml/2006/main">
  <p:tag name="RAINPROBLEM" val="ProblemItem"/>
</p:tagLst>
</file>

<file path=ppt/tags/tag210.xml><?xml version="1.0" encoding="utf-8"?>
<p:tagLst xmlns:p="http://schemas.openxmlformats.org/presentationml/2006/main">
  <p:tag name="RAINPROBLEM" val="ProblemRemark"/>
</p:tagLst>
</file>

<file path=ppt/tags/tag211.xml><?xml version="1.0" encoding="utf-8"?>
<p:tagLst xmlns:p="http://schemas.openxmlformats.org/presentationml/2006/main">
  <p:tag name="PROBLEMREMARKTITLE" val="ProblemRemarkBoardTitle"/>
</p:tagLst>
</file>

<file path=ppt/tags/tag212.xml><?xml version="1.0" encoding="utf-8"?>
<p:tagLst xmlns:p="http://schemas.openxmlformats.org/presentationml/2006/main">
  <p:tag name="PROBLEMREMARKTITLE" val="ProblemRemarkBoardTitle"/>
</p:tagLst>
</file>

<file path=ppt/tags/tag213.xml><?xml version="1.0" encoding="utf-8"?>
<p:tagLst xmlns:p="http://schemas.openxmlformats.org/presentationml/2006/main">
  <p:tag name="PROBLEMREMARKTITLE" val="ProblemRemarkBoardTitle"/>
</p:tagLst>
</file>

<file path=ppt/tags/tag214.xml><?xml version="1.0" encoding="utf-8"?>
<p:tagLst xmlns:p="http://schemas.openxmlformats.org/presentationml/2006/main">
  <p:tag name="PROBLEMREMARKTITLE" val="ProblemRemarkBoardTitle"/>
</p:tagLst>
</file>

<file path=ppt/tags/tag215.xml><?xml version="1.0" encoding="utf-8"?>
<p:tagLst xmlns:p="http://schemas.openxmlformats.org/presentationml/2006/main">
  <p:tag name="PROBLEMREMARKTITLE" val="ProblemRemarkBoardTitle"/>
</p:tagLst>
</file>

<file path=ppt/tags/tag216.xml><?xml version="1.0" encoding="utf-8"?>
<p:tagLst xmlns:p="http://schemas.openxmlformats.org/presentationml/2006/main">
  <p:tag name="PROBLEMREMARKTITLE" val="ProblemRemarkBoardTitle"/>
</p:tagLst>
</file>

<file path=ppt/tags/tag217.xml><?xml version="1.0" encoding="utf-8"?>
<p:tagLst xmlns:p="http://schemas.openxmlformats.org/presentationml/2006/main">
  <p:tag name="PROBLEMREMARKTITLE" val="ProblemRemarkBoardTitle"/>
</p:tagLst>
</file>

<file path=ppt/tags/tag218.xml><?xml version="1.0" encoding="utf-8"?>
<p:tagLst xmlns:p="http://schemas.openxmlformats.org/presentationml/2006/main">
  <p:tag name="PROBLEMREMARKTITLE" val="ProblemRemarkBoardTitle"/>
</p:tagLst>
</file>

<file path=ppt/tags/tag219.xml><?xml version="1.0" encoding="utf-8"?>
<p:tagLst xmlns:p="http://schemas.openxmlformats.org/presentationml/2006/main">
  <p:tag name="PROBLEMREMARKTITLE" val="ProblemRemarkBoardTitle"/>
</p:tagLst>
</file>

<file path=ppt/tags/tag22.xml><?xml version="1.0" encoding="utf-8"?>
<p:tagLst xmlns:p="http://schemas.openxmlformats.org/presentationml/2006/main">
  <p:tag name="RAINPROBLEM" val="ProblemItem"/>
</p:tagLst>
</file>

<file path=ppt/tags/tag220.xml><?xml version="1.0" encoding="utf-8"?>
<p:tagLst xmlns:p="http://schemas.openxmlformats.org/presentationml/2006/main">
  <p:tag name="PROBLEMREMARKTITLE" val="ProblemRemarkBoardTitle"/>
</p:tagLst>
</file>

<file path=ppt/tags/tag221.xml><?xml version="1.0" encoding="utf-8"?>
<p:tagLst xmlns:p="http://schemas.openxmlformats.org/presentationml/2006/main">
  <p:tag name="PROBLEMREMARKTITLE" val="ProblemRemarkBoardTitle"/>
</p:tagLst>
</file>

<file path=ppt/tags/tag222.xml><?xml version="1.0" encoding="utf-8"?>
<p:tagLst xmlns:p="http://schemas.openxmlformats.org/presentationml/2006/main">
  <p:tag name="PROBLEMREMARKTITLE" val="ProblemRemarkBoardTitle"/>
</p:tagLst>
</file>

<file path=ppt/tags/tag223.xml><?xml version="1.0" encoding="utf-8"?>
<p:tagLst xmlns:p="http://schemas.openxmlformats.org/presentationml/2006/main">
  <p:tag name="PROBLEMREMARKTITLE" val="ProblemRemarkBoardTitle"/>
</p:tagLst>
</file>

<file path=ppt/tags/tag224.xml><?xml version="1.0" encoding="utf-8"?>
<p:tagLst xmlns:p="http://schemas.openxmlformats.org/presentationml/2006/main">
  <p:tag name="PROBLEMREMARKTITLE" val="ProblemRemarkBoardTitle"/>
</p:tagLst>
</file>

<file path=ppt/tags/tag225.xml><?xml version="1.0" encoding="utf-8"?>
<p:tagLst xmlns:p="http://schemas.openxmlformats.org/presentationml/2006/main">
  <p:tag name="PROBLEMREMARKTITLE" val="ProblemRemarkBoardTitle"/>
</p:tagLst>
</file>

<file path=ppt/tags/tag226.xml><?xml version="1.0" encoding="utf-8"?>
<p:tagLst xmlns:p="http://schemas.openxmlformats.org/presentationml/2006/main">
  <p:tag name="PROBLEMREMARKTITLE" val="ProblemRemarkBoardTitle"/>
</p:tagLst>
</file>

<file path=ppt/tags/tag227.xml><?xml version="1.0" encoding="utf-8"?>
<p:tagLst xmlns:p="http://schemas.openxmlformats.org/presentationml/2006/main">
  <p:tag name="PROBLEMREMARKTITLE" val="ProblemRemarkBoardTitle"/>
</p:tagLst>
</file>

<file path=ppt/tags/tag228.xml><?xml version="1.0" encoding="utf-8"?>
<p:tagLst xmlns:p="http://schemas.openxmlformats.org/presentationml/2006/main">
  <p:tag name="PROBLEMREMARKTITLE" val="ProblemRemarkBoardTitle"/>
</p:tagLst>
</file>

<file path=ppt/tags/tag229.xml><?xml version="1.0" encoding="utf-8"?>
<p:tagLst xmlns:p="http://schemas.openxmlformats.org/presentationml/2006/main">
  <p:tag name="PROBLEMREMARKTITLE" val="ProblemRemarkBoardTitle"/>
</p:tagLst>
</file>

<file path=ppt/tags/tag23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30.xml><?xml version="1.0" encoding="utf-8"?>
<p:tagLst xmlns:p="http://schemas.openxmlformats.org/presentationml/2006/main">
  <p:tag name="PROBLEMREMARKTITLE" val="ProblemRemarkBoardTitle"/>
</p:tagLst>
</file>

<file path=ppt/tags/tag231.xml><?xml version="1.0" encoding="utf-8"?>
<p:tagLst xmlns:p="http://schemas.openxmlformats.org/presentationml/2006/main">
  <p:tag name="PROBLEMREMARKTITLE" val="ProblemRemarkBoardTitle"/>
</p:tagLst>
</file>

<file path=ppt/tags/tag232.xml><?xml version="1.0" encoding="utf-8"?>
<p:tagLst xmlns:p="http://schemas.openxmlformats.org/presentationml/2006/main">
  <p:tag name="PROBLEMREMARKTITLE" val="ProblemRemarkBoardTitle"/>
</p:tagLst>
</file>

<file path=ppt/tags/tag233.xml><?xml version="1.0" encoding="utf-8"?>
<p:tagLst xmlns:p="http://schemas.openxmlformats.org/presentationml/2006/main">
  <p:tag name="PROBLEMREMARKTITLE" val="ProblemRemarkBoardTitle"/>
</p:tagLst>
</file>

<file path=ppt/tags/tag234.xml><?xml version="1.0" encoding="utf-8"?>
<p:tagLst xmlns:p="http://schemas.openxmlformats.org/presentationml/2006/main">
  <p:tag name="PROBLEMREMARKTITLE" val="ProblemRemarkBoardTitle"/>
</p:tagLst>
</file>

<file path=ppt/tags/tag235.xml><?xml version="1.0" encoding="utf-8"?>
<p:tagLst xmlns:p="http://schemas.openxmlformats.org/presentationml/2006/main">
  <p:tag name="RAINPROBLEMTYPE" val="ProblemTypeMarker"/>
</p:tagLst>
</file>

<file path=ppt/tags/tag236.xml><?xml version="1.0" encoding="utf-8"?>
<p:tagLst xmlns:p="http://schemas.openxmlformats.org/presentationml/2006/main">
  <p:tag name="RAINPROBLEMTYPE" val="ProblemTypeMarker"/>
</p:tagLst>
</file>

<file path=ppt/tags/tag237.xml><?xml version="1.0" encoding="utf-8"?>
<p:tagLst xmlns:p="http://schemas.openxmlformats.org/presentationml/2006/main">
  <p:tag name="RAINPROBLEMTYPE" val="ProblemTypeMarker"/>
</p:tagLst>
</file>

<file path=ppt/tags/tag238.xml><?xml version="1.0" encoding="utf-8"?>
<p:tagLst xmlns:p="http://schemas.openxmlformats.org/presentationml/2006/main">
  <p:tag name="RAINPROBLEMTYPE" val="ProblemTypeMarker"/>
</p:tagLst>
</file>

<file path=ppt/tags/tag239.xml><?xml version="1.0" encoding="utf-8"?>
<p:tagLst xmlns:p="http://schemas.openxmlformats.org/presentationml/2006/main">
  <p:tag name="RAINPROBLEMTYPE" val="ProblemTypeMarker"/>
</p:tagLst>
</file>

<file path=ppt/tags/tag24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40.xml><?xml version="1.0" encoding="utf-8"?>
<p:tagLst xmlns:p="http://schemas.openxmlformats.org/presentationml/2006/main">
  <p:tag name="RAINPROBLEM" val="ProblemWarning"/>
</p:tagLst>
</file>

<file path=ppt/tags/tag241.xml><?xml version="1.0" encoding="utf-8"?>
<p:tagLst xmlns:p="http://schemas.openxmlformats.org/presentationml/2006/main">
  <p:tag name="PROBLEMREMARKTITLE" val="ProblemRemarkBoardTitle"/>
</p:tagLst>
</file>

<file path=ppt/tags/tag242.xml><?xml version="1.0" encoding="utf-8"?>
<p:tagLst xmlns:p="http://schemas.openxmlformats.org/presentationml/2006/main">
  <p:tag name="PROBLEMREMARKTITLE" val="ProblemRemarkBoardTitle"/>
</p:tagLst>
</file>

<file path=ppt/tags/tag243.xml><?xml version="1.0" encoding="utf-8"?>
<p:tagLst xmlns:p="http://schemas.openxmlformats.org/presentationml/2006/main">
  <p:tag name="PROBLEMREMARKTITLE" val="ProblemRemarkBoardTitle"/>
</p:tagLst>
</file>

<file path=ppt/tags/tag244.xml><?xml version="1.0" encoding="utf-8"?>
<p:tagLst xmlns:p="http://schemas.openxmlformats.org/presentationml/2006/main">
  <p:tag name="PROBLEMREMARKTITLE" val="ProblemRemarkBoardTitle"/>
</p:tagLst>
</file>

<file path=ppt/tags/tag245.xml><?xml version="1.0" encoding="utf-8"?>
<p:tagLst xmlns:p="http://schemas.openxmlformats.org/presentationml/2006/main">
  <p:tag name="RAINPROBLEM" val="ProblemSetting"/>
  <p:tag name="RAINPROBLEMTYPE" val="MultipleChoice"/>
</p:tagLst>
</file>

<file path=ppt/tags/tag246.xml><?xml version="1.0" encoding="utf-8"?>
<p:tagLst xmlns:p="http://schemas.openxmlformats.org/presentationml/2006/main">
  <p:tag name="RAINPROBLEM" val="MultipleChoice"/>
  <p:tag name="PROBLEMSCORE" val="2.0"/>
  <p:tag name="PROBLEMHASREMARK" val="True"/>
  <p:tag name="PROBLEMREMARK" val="两个升序链表合并，两两比较表中元素，每比较一次确定一个元素的链接位置（取较小元素，头插法）。当一个链表比较结束后，将另一个链表的剩余元素插入即可。最坏情况是两个链表中的元素依次进行比较，时间复杂度为O(max(m,n))"/>
  <p:tag name="RAINPROBLEMTYPE" val="MultipleChoice"/>
  <p:tag name="PROBLEMSCORE_HALF" val="0.0"/>
</p:tagLst>
</file>

<file path=ppt/tags/tag247.xml><?xml version="1.0" encoding="utf-8"?>
<p:tagLst xmlns:p="http://schemas.openxmlformats.org/presentationml/2006/main">
  <p:tag name="RAINPROBLEM" val="ProblemBody"/>
</p:tagLst>
</file>

<file path=ppt/tags/tag248.xml><?xml version="1.0" encoding="utf-8"?>
<p:tagLst xmlns:p="http://schemas.openxmlformats.org/presentationml/2006/main">
  <p:tag name="RAINPROBLEM" val="ProblemItem"/>
</p:tagLst>
</file>

<file path=ppt/tags/tag249.xml><?xml version="1.0" encoding="utf-8"?>
<p:tagLst xmlns:p="http://schemas.openxmlformats.org/presentationml/2006/main">
  <p:tag name="RAINPROBLEM" val="ProblemItem"/>
</p:tagLst>
</file>

<file path=ppt/tags/tag25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50.xml><?xml version="1.0" encoding="utf-8"?>
<p:tagLst xmlns:p="http://schemas.openxmlformats.org/presentationml/2006/main">
  <p:tag name="RAINPROBLEM" val="ProblemItem"/>
</p:tagLst>
</file>

<file path=ppt/tags/tag251.xml><?xml version="1.0" encoding="utf-8"?>
<p:tagLst xmlns:p="http://schemas.openxmlformats.org/presentationml/2006/main">
  <p:tag name="RAINPROBLEM" val="ProblemItem"/>
</p:tagLst>
</file>

<file path=ppt/tags/tag252.xml><?xml version="1.0" encoding="utf-8"?>
<p:tagLst xmlns:p="http://schemas.openxmlformats.org/presentationml/2006/main">
  <p:tag name="RAINPROBLEM" val="ProblemSubmit"/>
  <p:tag name="RAINPROBLEMTYPE" val="MultipleChoiceMA"/>
</p:tagLst>
</file>

<file path=ppt/tags/tag253.xml><?xml version="1.0" encoding="utf-8"?>
<p:tagLst xmlns:p="http://schemas.openxmlformats.org/presentationml/2006/main">
  <p:tag name="RAINPROBLEM" val="ProblemRemarkBoard"/>
</p:tagLst>
</file>

<file path=ppt/tags/tag254.xml><?xml version="1.0" encoding="utf-8"?>
<p:tagLst xmlns:p="http://schemas.openxmlformats.org/presentationml/2006/main">
  <p:tag name="PROBLEMREMARKTITLE" val="ProblemRemarkBoardTip"/>
</p:tagLst>
</file>

<file path=ppt/tags/tag255.xml><?xml version="1.0" encoding="utf-8"?>
<p:tagLst xmlns:p="http://schemas.openxmlformats.org/presentationml/2006/main">
  <p:tag name="RAINPROBLEM" val="ProblemRemark"/>
</p:tagLst>
</file>

<file path=ppt/tags/tag256.xml><?xml version="1.0" encoding="utf-8"?>
<p:tagLst xmlns:p="http://schemas.openxmlformats.org/presentationml/2006/main">
  <p:tag name="PROBLEMREMARKTITLE" val="ProblemRemarkBoardTitle"/>
</p:tagLst>
</file>

<file path=ppt/tags/tag257.xml><?xml version="1.0" encoding="utf-8"?>
<p:tagLst xmlns:p="http://schemas.openxmlformats.org/presentationml/2006/main">
  <p:tag name="PROBLEMREMARKTITLE" val="ProblemRemarkBoardTitle"/>
</p:tagLst>
</file>

<file path=ppt/tags/tag258.xml><?xml version="1.0" encoding="utf-8"?>
<p:tagLst xmlns:p="http://schemas.openxmlformats.org/presentationml/2006/main">
  <p:tag name="PROBLEMREMARKTITLE" val="ProblemRemarkBoardTitle"/>
</p:tagLst>
</file>

<file path=ppt/tags/tag259.xml><?xml version="1.0" encoding="utf-8"?>
<p:tagLst xmlns:p="http://schemas.openxmlformats.org/presentationml/2006/main">
  <p:tag name="PROBLEMREMARKTITLE" val="ProblemRemarkBoardTitle"/>
</p:tagLst>
</file>

<file path=ppt/tags/tag26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260.xml><?xml version="1.0" encoding="utf-8"?>
<p:tagLst xmlns:p="http://schemas.openxmlformats.org/presentationml/2006/main">
  <p:tag name="PROBLEMREMARKTITLE" val="ProblemRemarkBoardTitle"/>
</p:tagLst>
</file>

<file path=ppt/tags/tag261.xml><?xml version="1.0" encoding="utf-8"?>
<p:tagLst xmlns:p="http://schemas.openxmlformats.org/presentationml/2006/main">
  <p:tag name="PROBLEMREMARKTITLE" val="ProblemRemarkBoardTitle"/>
</p:tagLst>
</file>

<file path=ppt/tags/tag262.xml><?xml version="1.0" encoding="utf-8"?>
<p:tagLst xmlns:p="http://schemas.openxmlformats.org/presentationml/2006/main">
  <p:tag name="PROBLEMREMARKTITLE" val="ProblemRemarkBoardTitle"/>
</p:tagLst>
</file>

<file path=ppt/tags/tag263.xml><?xml version="1.0" encoding="utf-8"?>
<p:tagLst xmlns:p="http://schemas.openxmlformats.org/presentationml/2006/main">
  <p:tag name="PROBLEMREMARKTITLE" val="ProblemRemarkBoardTitle"/>
</p:tagLst>
</file>

<file path=ppt/tags/tag264.xml><?xml version="1.0" encoding="utf-8"?>
<p:tagLst xmlns:p="http://schemas.openxmlformats.org/presentationml/2006/main">
  <p:tag name="PROBLEMREMARKTITLE" val="ProblemRemarkBoardTitle"/>
</p:tagLst>
</file>

<file path=ppt/tags/tag265.xml><?xml version="1.0" encoding="utf-8"?>
<p:tagLst xmlns:p="http://schemas.openxmlformats.org/presentationml/2006/main">
  <p:tag name="PROBLEMREMARKTITLE" val="ProblemRemarkBoardTitle"/>
</p:tagLst>
</file>

<file path=ppt/tags/tag266.xml><?xml version="1.0" encoding="utf-8"?>
<p:tagLst xmlns:p="http://schemas.openxmlformats.org/presentationml/2006/main">
  <p:tag name="PROBLEMREMARKTITLE" val="ProblemRemarkBoardTitle"/>
</p:tagLst>
</file>

<file path=ppt/tags/tag267.xml><?xml version="1.0" encoding="utf-8"?>
<p:tagLst xmlns:p="http://schemas.openxmlformats.org/presentationml/2006/main">
  <p:tag name="PROBLEMREMARKTITLE" val="ProblemRemarkBoardTitle"/>
</p:tagLst>
</file>

<file path=ppt/tags/tag268.xml><?xml version="1.0" encoding="utf-8"?>
<p:tagLst xmlns:p="http://schemas.openxmlformats.org/presentationml/2006/main">
  <p:tag name="PROBLEMREMARKTITLE" val="ProblemRemarkBoardTitle"/>
</p:tagLst>
</file>

<file path=ppt/tags/tag269.xml><?xml version="1.0" encoding="utf-8"?>
<p:tagLst xmlns:p="http://schemas.openxmlformats.org/presentationml/2006/main">
  <p:tag name="PROBLEMREMARKTITLE" val="ProblemRemarkBoardTitle"/>
</p:tagLst>
</file>

<file path=ppt/tags/tag27.xml><?xml version="1.0" encoding="utf-8"?>
<p:tagLst xmlns:p="http://schemas.openxmlformats.org/presentationml/2006/main">
  <p:tag name="RAINPROBLEM" val="ProblemSubmit"/>
  <p:tag name="RAINPROBLEMTYPE" val="MultipleChoiceMA"/>
</p:tagLst>
</file>

<file path=ppt/tags/tag270.xml><?xml version="1.0" encoding="utf-8"?>
<p:tagLst xmlns:p="http://schemas.openxmlformats.org/presentationml/2006/main">
  <p:tag name="PROBLEMREMARKTITLE" val="ProblemRemarkBoardTitle"/>
</p:tagLst>
</file>

<file path=ppt/tags/tag271.xml><?xml version="1.0" encoding="utf-8"?>
<p:tagLst xmlns:p="http://schemas.openxmlformats.org/presentationml/2006/main">
  <p:tag name="PROBLEMREMARKTITLE" val="ProblemRemarkBoardTitle"/>
</p:tagLst>
</file>

<file path=ppt/tags/tag272.xml><?xml version="1.0" encoding="utf-8"?>
<p:tagLst xmlns:p="http://schemas.openxmlformats.org/presentationml/2006/main">
  <p:tag name="PROBLEMREMARKTITLE" val="ProblemRemarkBoardTitle"/>
</p:tagLst>
</file>

<file path=ppt/tags/tag273.xml><?xml version="1.0" encoding="utf-8"?>
<p:tagLst xmlns:p="http://schemas.openxmlformats.org/presentationml/2006/main">
  <p:tag name="PROBLEMREMARKTITLE" val="ProblemRemarkBoardTitle"/>
</p:tagLst>
</file>

<file path=ppt/tags/tag274.xml><?xml version="1.0" encoding="utf-8"?>
<p:tagLst xmlns:p="http://schemas.openxmlformats.org/presentationml/2006/main">
  <p:tag name="PROBLEMREMARKTITLE" val="ProblemRemarkBoardTitle"/>
</p:tagLst>
</file>

<file path=ppt/tags/tag275.xml><?xml version="1.0" encoding="utf-8"?>
<p:tagLst xmlns:p="http://schemas.openxmlformats.org/presentationml/2006/main">
  <p:tag name="PROBLEMREMARKTITLE" val="ProblemRemarkBoardTitle"/>
</p:tagLst>
</file>

<file path=ppt/tags/tag276.xml><?xml version="1.0" encoding="utf-8"?>
<p:tagLst xmlns:p="http://schemas.openxmlformats.org/presentationml/2006/main">
  <p:tag name="PROBLEMREMARKTITLE" val="ProblemRemarkBoardTitle"/>
</p:tagLst>
</file>

<file path=ppt/tags/tag277.xml><?xml version="1.0" encoding="utf-8"?>
<p:tagLst xmlns:p="http://schemas.openxmlformats.org/presentationml/2006/main">
  <p:tag name="PROBLEMREMARKTITLE" val="ProblemRemarkBoardTitle"/>
</p:tagLst>
</file>

<file path=ppt/tags/tag278.xml><?xml version="1.0" encoding="utf-8"?>
<p:tagLst xmlns:p="http://schemas.openxmlformats.org/presentationml/2006/main">
  <p:tag name="PROBLEMREMARKTITLE" val="ProblemRemarkBoardTitle"/>
</p:tagLst>
</file>

<file path=ppt/tags/tag279.xml><?xml version="1.0" encoding="utf-8"?>
<p:tagLst xmlns:p="http://schemas.openxmlformats.org/presentationml/2006/main">
  <p:tag name="PROBLEMREMARKTITLE" val="ProblemRemarkBoardTitle"/>
</p:tagLst>
</file>

<file path=ppt/tags/tag28.xml><?xml version="1.0" encoding="utf-8"?>
<p:tagLst xmlns:p="http://schemas.openxmlformats.org/presentationml/2006/main">
  <p:tag name="RAINPROBLEM" val="ProblemRemarkBoard"/>
</p:tagLst>
</file>

<file path=ppt/tags/tag280.xml><?xml version="1.0" encoding="utf-8"?>
<p:tagLst xmlns:p="http://schemas.openxmlformats.org/presentationml/2006/main">
  <p:tag name="PROBLEMREMARKTITLE" val="ProblemRemarkBoardTitle"/>
</p:tagLst>
</file>

<file path=ppt/tags/tag281.xml><?xml version="1.0" encoding="utf-8"?>
<p:tagLst xmlns:p="http://schemas.openxmlformats.org/presentationml/2006/main">
  <p:tag name="PROBLEMREMARKTITLE" val="ProblemRemarkBoardTitle"/>
</p:tagLst>
</file>

<file path=ppt/tags/tag282.xml><?xml version="1.0" encoding="utf-8"?>
<p:tagLst xmlns:p="http://schemas.openxmlformats.org/presentationml/2006/main">
  <p:tag name="PROBLEMREMARKTITLE" val="ProblemRemarkBoardTitle"/>
</p:tagLst>
</file>

<file path=ppt/tags/tag283.xml><?xml version="1.0" encoding="utf-8"?>
<p:tagLst xmlns:p="http://schemas.openxmlformats.org/presentationml/2006/main">
  <p:tag name="PROBLEMREMARKTITLE" val="ProblemRemarkBoardTitle"/>
</p:tagLst>
</file>

<file path=ppt/tags/tag284.xml><?xml version="1.0" encoding="utf-8"?>
<p:tagLst xmlns:p="http://schemas.openxmlformats.org/presentationml/2006/main">
  <p:tag name="PROBLEMREMARKTITLE" val="ProblemRemarkBoardTitle"/>
</p:tagLst>
</file>

<file path=ppt/tags/tag285.xml><?xml version="1.0" encoding="utf-8"?>
<p:tagLst xmlns:p="http://schemas.openxmlformats.org/presentationml/2006/main">
  <p:tag name="PROBLEMREMARKTITLE" val="ProblemRemarkBoardTitle"/>
</p:tagLst>
</file>

<file path=ppt/tags/tag286.xml><?xml version="1.0" encoding="utf-8"?>
<p:tagLst xmlns:p="http://schemas.openxmlformats.org/presentationml/2006/main">
  <p:tag name="PROBLEMREMARKTITLE" val="ProblemRemarkBoardTitle"/>
</p:tagLst>
</file>

<file path=ppt/tags/tag287.xml><?xml version="1.0" encoding="utf-8"?>
<p:tagLst xmlns:p="http://schemas.openxmlformats.org/presentationml/2006/main">
  <p:tag name="PROBLEMREMARKTITLE" val="ProblemRemarkBoardTitle"/>
</p:tagLst>
</file>

<file path=ppt/tags/tag288.xml><?xml version="1.0" encoding="utf-8"?>
<p:tagLst xmlns:p="http://schemas.openxmlformats.org/presentationml/2006/main">
  <p:tag name="PROBLEMREMARKTITLE" val="ProblemRemarkBoardTitle"/>
</p:tagLst>
</file>

<file path=ppt/tags/tag289.xml><?xml version="1.0" encoding="utf-8"?>
<p:tagLst xmlns:p="http://schemas.openxmlformats.org/presentationml/2006/main">
  <p:tag name="PROBLEMREMARKTITLE" val="ProblemRemarkBoardTitle"/>
</p:tagLst>
</file>

<file path=ppt/tags/tag29.xml><?xml version="1.0" encoding="utf-8"?>
<p:tagLst xmlns:p="http://schemas.openxmlformats.org/presentationml/2006/main">
  <p:tag name="PROBLEMREMARKTITLE" val="ProblemRemarkBoardTitle"/>
</p:tagLst>
</file>

<file path=ppt/tags/tag290.xml><?xml version="1.0" encoding="utf-8"?>
<p:tagLst xmlns:p="http://schemas.openxmlformats.org/presentationml/2006/main">
  <p:tag name="PROBLEMREMARKTITLE" val="ProblemRemarkBoardTitle"/>
</p:tagLst>
</file>

<file path=ppt/tags/tag291.xml><?xml version="1.0" encoding="utf-8"?>
<p:tagLst xmlns:p="http://schemas.openxmlformats.org/presentationml/2006/main">
  <p:tag name="PROBLEMREMARKTITLE" val="ProblemRemarkBoardTitle"/>
</p:tagLst>
</file>

<file path=ppt/tags/tag292.xml><?xml version="1.0" encoding="utf-8"?>
<p:tagLst xmlns:p="http://schemas.openxmlformats.org/presentationml/2006/main">
  <p:tag name="PROBLEMREMARKTITLE" val="ProblemRemarkBoardTitle"/>
</p:tagLst>
</file>

<file path=ppt/tags/tag293.xml><?xml version="1.0" encoding="utf-8"?>
<p:tagLst xmlns:p="http://schemas.openxmlformats.org/presentationml/2006/main">
  <p:tag name="PROBLEMREMARKTITLE" val="ProblemRemarkBoardTitle"/>
</p:tagLst>
</file>

<file path=ppt/tags/tag294.xml><?xml version="1.0" encoding="utf-8"?>
<p:tagLst xmlns:p="http://schemas.openxmlformats.org/presentationml/2006/main">
  <p:tag name="PROBLEMREMARKTITLE" val="ProblemRemarkBoardTitle"/>
</p:tagLst>
</file>

<file path=ppt/tags/tag295.xml><?xml version="1.0" encoding="utf-8"?>
<p:tagLst xmlns:p="http://schemas.openxmlformats.org/presentationml/2006/main">
  <p:tag name="PROBLEMREMARKTITLE" val="ProblemRemarkBoardTitle"/>
</p:tagLst>
</file>

<file path=ppt/tags/tag296.xml><?xml version="1.0" encoding="utf-8"?>
<p:tagLst xmlns:p="http://schemas.openxmlformats.org/presentationml/2006/main">
  <p:tag name="PROBLEMREMARKTITLE" val="ProblemRemarkBoardTitle"/>
</p:tagLst>
</file>

<file path=ppt/tags/tag297.xml><?xml version="1.0" encoding="utf-8"?>
<p:tagLst xmlns:p="http://schemas.openxmlformats.org/presentationml/2006/main">
  <p:tag name="PROBLEMREMARKTITLE" val="ProblemRemarkBoardTitle"/>
</p:tagLst>
</file>

<file path=ppt/tags/tag298.xml><?xml version="1.0" encoding="utf-8"?>
<p:tagLst xmlns:p="http://schemas.openxmlformats.org/presentationml/2006/main">
  <p:tag name="PROBLEMREMARKTITLE" val="ProblemRemarkBoardTitle"/>
</p:tagLst>
</file>

<file path=ppt/tags/tag299.xml><?xml version="1.0" encoding="utf-8"?>
<p:tagLst xmlns:p="http://schemas.openxmlformats.org/presentationml/2006/main">
  <p:tag name="PROBLEMREMARKTITLE" val="ProblemRemarkBoardTitle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PROBLEMREMARKTITLE" val="ProblemRemarkBoardTitle"/>
</p:tagLst>
</file>

<file path=ppt/tags/tag300.xml><?xml version="1.0" encoding="utf-8"?>
<p:tagLst xmlns:p="http://schemas.openxmlformats.org/presentationml/2006/main">
  <p:tag name="PROBLEMREMARKTITLE" val="ProblemRemarkBoardTitle"/>
</p:tagLst>
</file>

<file path=ppt/tags/tag301.xml><?xml version="1.0" encoding="utf-8"?>
<p:tagLst xmlns:p="http://schemas.openxmlformats.org/presentationml/2006/main">
  <p:tag name="PROBLEMREMARKTITLE" val="ProblemRemarkBoardTitle"/>
</p:tagLst>
</file>

<file path=ppt/tags/tag302.xml><?xml version="1.0" encoding="utf-8"?>
<p:tagLst xmlns:p="http://schemas.openxmlformats.org/presentationml/2006/main">
  <p:tag name="PROBLEMREMARKTITLE" val="ProblemRemarkBoardTitle"/>
</p:tagLst>
</file>

<file path=ppt/tags/tag303.xml><?xml version="1.0" encoding="utf-8"?>
<p:tagLst xmlns:p="http://schemas.openxmlformats.org/presentationml/2006/main">
  <p:tag name="PROBLEMREMARKTITLE" val="ProblemRemarkBoardTitle"/>
</p:tagLst>
</file>

<file path=ppt/tags/tag304.xml><?xml version="1.0" encoding="utf-8"?>
<p:tagLst xmlns:p="http://schemas.openxmlformats.org/presentationml/2006/main">
  <p:tag name="RAINPROBLEMTYPE" val="ProblemTypeMarker"/>
</p:tagLst>
</file>

<file path=ppt/tags/tag305.xml><?xml version="1.0" encoding="utf-8"?>
<p:tagLst xmlns:p="http://schemas.openxmlformats.org/presentationml/2006/main">
  <p:tag name="RAINPROBLEMTYPE" val="ProblemTypeMarker"/>
</p:tagLst>
</file>

<file path=ppt/tags/tag306.xml><?xml version="1.0" encoding="utf-8"?>
<p:tagLst xmlns:p="http://schemas.openxmlformats.org/presentationml/2006/main">
  <p:tag name="RAINPROBLEMTYPE" val="ProblemTypeMarker"/>
</p:tagLst>
</file>

<file path=ppt/tags/tag307.xml><?xml version="1.0" encoding="utf-8"?>
<p:tagLst xmlns:p="http://schemas.openxmlformats.org/presentationml/2006/main">
  <p:tag name="RAINPROBLEMTYPE" val="ProblemTypeMarker"/>
</p:tagLst>
</file>

<file path=ppt/tags/tag308.xml><?xml version="1.0" encoding="utf-8"?>
<p:tagLst xmlns:p="http://schemas.openxmlformats.org/presentationml/2006/main">
  <p:tag name="RAINPROBLEMTYPE" val="ProblemTypeMarker"/>
</p:tagLst>
</file>

<file path=ppt/tags/tag309.xml><?xml version="1.0" encoding="utf-8"?>
<p:tagLst xmlns:p="http://schemas.openxmlformats.org/presentationml/2006/main">
  <p:tag name="PROBLEMREMARKTITLE" val="ProblemRemarkBoardTitle"/>
</p:tagLst>
</file>

<file path=ppt/tags/tag31.xml><?xml version="1.0" encoding="utf-8"?>
<p:tagLst xmlns:p="http://schemas.openxmlformats.org/presentationml/2006/main">
  <p:tag name="PROBLEMREMARKTITLE" val="ProblemRemarkBoardTitle"/>
</p:tagLst>
</file>

<file path=ppt/tags/tag310.xml><?xml version="1.0" encoding="utf-8"?>
<p:tagLst xmlns:p="http://schemas.openxmlformats.org/presentationml/2006/main">
  <p:tag name="PROBLEMREMARKTITLE" val="ProblemRemarkBoardTitle"/>
</p:tagLst>
</file>

<file path=ppt/tags/tag311.xml><?xml version="1.0" encoding="utf-8"?>
<p:tagLst xmlns:p="http://schemas.openxmlformats.org/presentationml/2006/main">
  <p:tag name="PROBLEMREMARKTITLE" val="ProblemRemarkBoardTitle"/>
</p:tagLst>
</file>

<file path=ppt/tags/tag312.xml><?xml version="1.0" encoding="utf-8"?>
<p:tagLst xmlns:p="http://schemas.openxmlformats.org/presentationml/2006/main">
  <p:tag name="PROBLEMREMARKTITLE" val="ProblemRemarkBoardTitle"/>
</p:tagLst>
</file>

<file path=ppt/tags/tag313.xml><?xml version="1.0" encoding="utf-8"?>
<p:tagLst xmlns:p="http://schemas.openxmlformats.org/presentationml/2006/main">
  <p:tag name="RAINPROBLEM" val="ProblemSetting"/>
  <p:tag name="RAINPROBLEMTYPE" val="MultipleChoiceMA"/>
</p:tagLst>
</file>

<file path=ppt/tags/tag314.xml><?xml version="1.0" encoding="utf-8"?>
<p:tagLst xmlns:p="http://schemas.openxmlformats.org/presentationml/2006/main">
  <p:tag name="RAINPROBLEM" val="MultipleChoiceMA"/>
  <p:tag name="PROBLEMSCORE" val="2.0"/>
  <p:tag name="PROBLEMHASREMARK" val="True"/>
  <p:tag name="PROBLEMREMARK" val="A. 根据传递性，正确&#13;B. f(n)+g(n)是O(MAX(h(n),g(n))) 顺序结构&#13;C.logan=log(n)/log(a),logbn=log(n)/log(b),所以前者与后者只差了一个常数项，所以logbn一定是O(logan),log2(8) = log8/log2=3&#13;D.当f(n)=n，g(n)=n2， af(n)=a×n，无论a多大，g(n)都不可能是O(af(n))"/>
  <p:tag name="RAINPROBLEMTYPE" val="MultipleChoiceMA"/>
  <p:tag name="PROBLEMSCORE_HALF" val="0.0"/>
</p:tagLst>
</file>

<file path=ppt/tags/tag315.xml><?xml version="1.0" encoding="utf-8"?>
<p:tagLst xmlns:p="http://schemas.openxmlformats.org/presentationml/2006/main">
  <p:tag name="RAINPROBLEM" val="ProblemBody"/>
</p:tagLst>
</file>

<file path=ppt/tags/tag316.xml><?xml version="1.0" encoding="utf-8"?>
<p:tagLst xmlns:p="http://schemas.openxmlformats.org/presentationml/2006/main">
  <p:tag name="RAINPROBLEM" val="ProblemItem"/>
</p:tagLst>
</file>

<file path=ppt/tags/tag317.xml><?xml version="1.0" encoding="utf-8"?>
<p:tagLst xmlns:p="http://schemas.openxmlformats.org/presentationml/2006/main">
  <p:tag name="RAINPROBLEM" val="ProblemItem"/>
</p:tagLst>
</file>

<file path=ppt/tags/tag318.xml><?xml version="1.0" encoding="utf-8"?>
<p:tagLst xmlns:p="http://schemas.openxmlformats.org/presentationml/2006/main">
  <p:tag name="RAINPROBLEM" val="ProblemSubmit"/>
  <p:tag name="RAINPROBLEMTYPE" val="MultipleChoice"/>
</p:tagLst>
</file>

<file path=ppt/tags/tag319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PROBLEMREMARKTITLE" val="ProblemRemarkBoardTitle"/>
</p:tagLst>
</file>

<file path=ppt/tags/tag320.xml><?xml version="1.0" encoding="utf-8"?>
<p:tagLst xmlns:p="http://schemas.openxmlformats.org/presentationml/2006/main">
  <p:tag name="RAINPROBLEMTYPE" val="ProblemTypeMarker"/>
</p:tagLst>
</file>

<file path=ppt/tags/tag321.xml><?xml version="1.0" encoding="utf-8"?>
<p:tagLst xmlns:p="http://schemas.openxmlformats.org/presentationml/2006/main">
  <p:tag name="RAINPROBLEMTYPE" val="ProblemTypeMarker"/>
</p:tagLst>
</file>

<file path=ppt/tags/tag322.xml><?xml version="1.0" encoding="utf-8"?>
<p:tagLst xmlns:p="http://schemas.openxmlformats.org/presentationml/2006/main">
  <p:tag name="RAINPROBLEMTYPE" val="ProblemTypeMarker"/>
</p:tagLst>
</file>

<file path=ppt/tags/tag323.xml><?xml version="1.0" encoding="utf-8"?>
<p:tagLst xmlns:p="http://schemas.openxmlformats.org/presentationml/2006/main">
  <p:tag name="RAINPROBLEMTYPE" val="ProblemTypeMarker"/>
</p:tagLst>
</file>

<file path=ppt/tags/tag324.xml><?xml version="1.0" encoding="utf-8"?>
<p:tagLst xmlns:p="http://schemas.openxmlformats.org/presentationml/2006/main">
  <p:tag name="RAINPROBLEM" val="ProblemSetting"/>
  <p:tag name="RAINPROBLEMTYPE" val="MultipleChoice"/>
</p:tagLst>
</file>

<file path=ppt/tags/tag325.xml><?xml version="1.0" encoding="utf-8"?>
<p:tagLst xmlns:p="http://schemas.openxmlformats.org/presentationml/2006/main">
  <p:tag name="RAINPROBLEM" val="MultipleChoice"/>
  <p:tag name="PROBLEMSCORE" val="1.0"/>
</p:tagLst>
</file>

<file path=ppt/tags/tag326.xml><?xml version="1.0" encoding="utf-8"?>
<p:tagLst xmlns:p="http://schemas.openxmlformats.org/presentationml/2006/main">
  <p:tag name="RAINPROBLEM" val="ProblemBody"/>
</p:tagLst>
</file>

<file path=ppt/tags/tag327.xml><?xml version="1.0" encoding="utf-8"?>
<p:tagLst xmlns:p="http://schemas.openxmlformats.org/presentationml/2006/main">
  <p:tag name="RAINPROBLEM" val="ProblemItem"/>
</p:tagLst>
</file>

<file path=ppt/tags/tag328.xml><?xml version="1.0" encoding="utf-8"?>
<p:tagLst xmlns:p="http://schemas.openxmlformats.org/presentationml/2006/main">
  <p:tag name="RAINPROBLEM" val="ProblemItem"/>
</p:tagLst>
</file>

<file path=ppt/tags/tag329.xml><?xml version="1.0" encoding="utf-8"?>
<p:tagLst xmlns:p="http://schemas.openxmlformats.org/presentationml/2006/main">
  <p:tag name="RAINPROBLEM" val="ProblemSubmit"/>
  <p:tag name="RAINPROBLEMTYPE" val="MultipleChoice"/>
</p:tagLst>
</file>

<file path=ppt/tags/tag33.xml><?xml version="1.0" encoding="utf-8"?>
<p:tagLst xmlns:p="http://schemas.openxmlformats.org/presentationml/2006/main">
  <p:tag name="PROBLEMREMARKTITLE" val="ProblemRemarkBoardTip"/>
</p:tagLst>
</file>

<file path=ppt/tags/tag330.xml><?xml version="1.0" encoding="utf-8"?>
<p:tagLst xmlns:p="http://schemas.openxmlformats.org/presentationml/2006/main">
  <p:tag name="RAINPROBLEMTYPE" val="ProblemTypeMarker"/>
</p:tagLst>
</file>

<file path=ppt/tags/tag331.xml><?xml version="1.0" encoding="utf-8"?>
<p:tagLst xmlns:p="http://schemas.openxmlformats.org/presentationml/2006/main">
  <p:tag name="RAINPROBLEMTYPE" val="ProblemTypeMarker"/>
</p:tagLst>
</file>

<file path=ppt/tags/tag332.xml><?xml version="1.0" encoding="utf-8"?>
<p:tagLst xmlns:p="http://schemas.openxmlformats.org/presentationml/2006/main">
  <p:tag name="RAINPROBLEMTYPE" val="ProblemTypeMarker"/>
</p:tagLst>
</file>

<file path=ppt/tags/tag333.xml><?xml version="1.0" encoding="utf-8"?>
<p:tagLst xmlns:p="http://schemas.openxmlformats.org/presentationml/2006/main">
  <p:tag name="RAINPROBLEMTYPE" val="ProblemTypeMarker"/>
</p:tagLst>
</file>

<file path=ppt/tags/tag334.xml><?xml version="1.0" encoding="utf-8"?>
<p:tagLst xmlns:p="http://schemas.openxmlformats.org/presentationml/2006/main">
  <p:tag name="RAINPROBLEMTYPE" val="ProblemTypeMarker"/>
</p:tagLst>
</file>

<file path=ppt/tags/tag335.xml><?xml version="1.0" encoding="utf-8"?>
<p:tagLst xmlns:p="http://schemas.openxmlformats.org/presentationml/2006/main">
  <p:tag name="RAINPROBLEM" val="ProblemSetting"/>
  <p:tag name="RAINPROBLEMTYPE" val="MultipleChoice"/>
</p:tagLst>
</file>

<file path=ppt/tags/tag336.xml><?xml version="1.0" encoding="utf-8"?>
<p:tagLst xmlns:p="http://schemas.openxmlformats.org/presentationml/2006/main">
  <p:tag name="RAINPROBLEM" val="MultipleChoice"/>
  <p:tag name="PROBLEMSCORE" val="1.0"/>
</p:tagLst>
</file>

<file path=ppt/tags/tag34.xml><?xml version="1.0" encoding="utf-8"?>
<p:tagLst xmlns:p="http://schemas.openxmlformats.org/presentationml/2006/main">
  <p:tag name="RAINPROBLEM" val="ProblemRemark"/>
</p:tagLst>
</file>

<file path=ppt/tags/tag35.xml><?xml version="1.0" encoding="utf-8"?>
<p:tagLst xmlns:p="http://schemas.openxmlformats.org/presentationml/2006/main">
  <p:tag name="PROBLEMREMARKTITLE" val="ProblemRemarkBoardTitle"/>
</p:tagLst>
</file>

<file path=ppt/tags/tag36.xml><?xml version="1.0" encoding="utf-8"?>
<p:tagLst xmlns:p="http://schemas.openxmlformats.org/presentationml/2006/main">
  <p:tag name="PROBLEMREMARKTITLE" val="ProblemRemarkBoardTitle"/>
</p:tagLst>
</file>

<file path=ppt/tags/tag37.xml><?xml version="1.0" encoding="utf-8"?>
<p:tagLst xmlns:p="http://schemas.openxmlformats.org/presentationml/2006/main">
  <p:tag name="PROBLEMREMARKTITLE" val="ProblemRemarkBoardTitle"/>
</p:tagLst>
</file>

<file path=ppt/tags/tag38.xml><?xml version="1.0" encoding="utf-8"?>
<p:tagLst xmlns:p="http://schemas.openxmlformats.org/presentationml/2006/main">
  <p:tag name="PROBLEMREMARKTITLE" val="ProblemRemarkBoardTitle"/>
</p:tagLst>
</file>

<file path=ppt/tags/tag39.xml><?xml version="1.0" encoding="utf-8"?>
<p:tagLst xmlns:p="http://schemas.openxmlformats.org/presentationml/2006/main">
  <p:tag name="PROBLEMREMARKTITLE" val="ProblemRemarkBoardTitle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PROBLEMREMARKTITLE" val="ProblemRemarkBoardTitle"/>
</p:tagLst>
</file>

<file path=ppt/tags/tag41.xml><?xml version="1.0" encoding="utf-8"?>
<p:tagLst xmlns:p="http://schemas.openxmlformats.org/presentationml/2006/main">
  <p:tag name="PROBLEMREMARKTITLE" val="ProblemRemarkBoardTitle"/>
</p:tagLst>
</file>

<file path=ppt/tags/tag42.xml><?xml version="1.0" encoding="utf-8"?>
<p:tagLst xmlns:p="http://schemas.openxmlformats.org/presentationml/2006/main">
  <p:tag name="PROBLEMREMARKTITLE" val="ProblemRemarkBoardTitle"/>
</p:tagLst>
</file>

<file path=ppt/tags/tag43.xml><?xml version="1.0" encoding="utf-8"?>
<p:tagLst xmlns:p="http://schemas.openxmlformats.org/presentationml/2006/main">
  <p:tag name="PROBLEMREMARKTITLE" val="ProblemRemarkBoardTitle"/>
</p:tagLst>
</file>

<file path=ppt/tags/tag44.xml><?xml version="1.0" encoding="utf-8"?>
<p:tagLst xmlns:p="http://schemas.openxmlformats.org/presentationml/2006/main">
  <p:tag name="PROBLEMREMARKTITLE" val="ProblemRemarkBoardTitle"/>
</p:tagLst>
</file>

<file path=ppt/tags/tag45.xml><?xml version="1.0" encoding="utf-8"?>
<p:tagLst xmlns:p="http://schemas.openxmlformats.org/presentationml/2006/main">
  <p:tag name="PROBLEMREMARKTITLE" val="ProblemRemarkBoardTitle"/>
</p:tagLst>
</file>

<file path=ppt/tags/tag46.xml><?xml version="1.0" encoding="utf-8"?>
<p:tagLst xmlns:p="http://schemas.openxmlformats.org/presentationml/2006/main">
  <p:tag name="PROBLEMREMARKTITLE" val="ProblemRemarkBoardTitle"/>
</p:tagLst>
</file>

<file path=ppt/tags/tag47.xml><?xml version="1.0" encoding="utf-8"?>
<p:tagLst xmlns:p="http://schemas.openxmlformats.org/presentationml/2006/main">
  <p:tag name="PROBLEMREMARKTITLE" val="ProblemRemarkBoardTitle"/>
</p:tagLst>
</file>

<file path=ppt/tags/tag48.xml><?xml version="1.0" encoding="utf-8"?>
<p:tagLst xmlns:p="http://schemas.openxmlformats.org/presentationml/2006/main">
  <p:tag name="PROBLEMREMARKTITLE" val="ProblemRemarkBoardTitle"/>
</p:tagLst>
</file>

<file path=ppt/tags/tag49.xml><?xml version="1.0" encoding="utf-8"?>
<p:tagLst xmlns:p="http://schemas.openxmlformats.org/presentationml/2006/main">
  <p:tag name="PROBLEMREMARKTITLE" val="ProblemRemarkBoardTitle"/>
</p:tagLst>
</file>

<file path=ppt/tags/tag5.xml><?xml version="1.0" encoding="utf-8"?>
<p:tagLst xmlns:p="http://schemas.openxmlformats.org/presentationml/2006/main">
  <p:tag name="RAINPROBLEM" val="ProblemItem"/>
</p:tagLst>
</file>

<file path=ppt/tags/tag50.xml><?xml version="1.0" encoding="utf-8"?>
<p:tagLst xmlns:p="http://schemas.openxmlformats.org/presentationml/2006/main">
  <p:tag name="PROBLEMREMARKTITLE" val="ProblemRemarkBoardTitle"/>
</p:tagLst>
</file>

<file path=ppt/tags/tag51.xml><?xml version="1.0" encoding="utf-8"?>
<p:tagLst xmlns:p="http://schemas.openxmlformats.org/presentationml/2006/main">
  <p:tag name="PROBLEMREMARKTITLE" val="ProblemRemarkBoardTitle"/>
</p:tagLst>
</file>

<file path=ppt/tags/tag52.xml><?xml version="1.0" encoding="utf-8"?>
<p:tagLst xmlns:p="http://schemas.openxmlformats.org/presentationml/2006/main">
  <p:tag name="PROBLEMREMARKTITLE" val="ProblemRemarkBoardTitle"/>
</p:tagLst>
</file>

<file path=ppt/tags/tag53.xml><?xml version="1.0" encoding="utf-8"?>
<p:tagLst xmlns:p="http://schemas.openxmlformats.org/presentationml/2006/main">
  <p:tag name="PROBLEMREMARKTITLE" val="ProblemRemarkBoardTitle"/>
</p:tagLst>
</file>

<file path=ppt/tags/tag54.xml><?xml version="1.0" encoding="utf-8"?>
<p:tagLst xmlns:p="http://schemas.openxmlformats.org/presentationml/2006/main">
  <p:tag name="PROBLEMREMARKTITLE" val="ProblemRemarkBoardTitle"/>
</p:tagLst>
</file>

<file path=ppt/tags/tag55.xml><?xml version="1.0" encoding="utf-8"?>
<p:tagLst xmlns:p="http://schemas.openxmlformats.org/presentationml/2006/main">
  <p:tag name="PROBLEMREMARKTITLE" val="ProblemRemarkBoardTitle"/>
</p:tagLst>
</file>

<file path=ppt/tags/tag56.xml><?xml version="1.0" encoding="utf-8"?>
<p:tagLst xmlns:p="http://schemas.openxmlformats.org/presentationml/2006/main">
  <p:tag name="PROBLEMREMARKTITLE" val="ProblemRemarkBoardTitle"/>
</p:tagLst>
</file>

<file path=ppt/tags/tag57.xml><?xml version="1.0" encoding="utf-8"?>
<p:tagLst xmlns:p="http://schemas.openxmlformats.org/presentationml/2006/main">
  <p:tag name="PROBLEMREMARKTITLE" val="ProblemRemarkBoardTitle"/>
</p:tagLst>
</file>

<file path=ppt/tags/tag58.xml><?xml version="1.0" encoding="utf-8"?>
<p:tagLst xmlns:p="http://schemas.openxmlformats.org/presentationml/2006/main">
  <p:tag name="PROBLEMREMARKTITLE" val="ProblemRemarkBoardTitle"/>
</p:tagLst>
</file>

<file path=ppt/tags/tag59.xml><?xml version="1.0" encoding="utf-8"?>
<p:tagLst xmlns:p="http://schemas.openxmlformats.org/presentationml/2006/main">
  <p:tag name="PROBLEMREMARKTITLE" val="ProblemRemarkBoardTitle"/>
</p:tagLst>
</file>

<file path=ppt/tags/tag6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60.xml><?xml version="1.0" encoding="utf-8"?>
<p:tagLst xmlns:p="http://schemas.openxmlformats.org/presentationml/2006/main">
  <p:tag name="PROBLEMREMARKTITLE" val="ProblemRemarkBoardTitle"/>
</p:tagLst>
</file>

<file path=ppt/tags/tag61.xml><?xml version="1.0" encoding="utf-8"?>
<p:tagLst xmlns:p="http://schemas.openxmlformats.org/presentationml/2006/main">
  <p:tag name="PROBLEMREMARKTITLE" val="ProblemRemarkBoardTitle"/>
</p:tagLst>
</file>

<file path=ppt/tags/tag62.xml><?xml version="1.0" encoding="utf-8"?>
<p:tagLst xmlns:p="http://schemas.openxmlformats.org/presentationml/2006/main">
  <p:tag name="PROBLEMREMARKTITLE" val="ProblemRemarkBoardTitle"/>
</p:tagLst>
</file>

<file path=ppt/tags/tag63.xml><?xml version="1.0" encoding="utf-8"?>
<p:tagLst xmlns:p="http://schemas.openxmlformats.org/presentationml/2006/main">
  <p:tag name="PROBLEMREMARKTITLE" val="ProblemRemarkBoardTitle"/>
</p:tagLst>
</file>

<file path=ppt/tags/tag64.xml><?xml version="1.0" encoding="utf-8"?>
<p:tagLst xmlns:p="http://schemas.openxmlformats.org/presentationml/2006/main">
  <p:tag name="PROBLEMREMARKTITLE" val="ProblemRemarkBoardTitle"/>
</p:tagLst>
</file>

<file path=ppt/tags/tag65.xml><?xml version="1.0" encoding="utf-8"?>
<p:tagLst xmlns:p="http://schemas.openxmlformats.org/presentationml/2006/main">
  <p:tag name="PROBLEMREMARKTITLE" val="ProblemRemarkBoardTitle"/>
</p:tagLst>
</file>

<file path=ppt/tags/tag66.xml><?xml version="1.0" encoding="utf-8"?>
<p:tagLst xmlns:p="http://schemas.openxmlformats.org/presentationml/2006/main">
  <p:tag name="PROBLEMREMARKTITLE" val="ProblemRemarkBoardTitle"/>
</p:tagLst>
</file>

<file path=ppt/tags/tag67.xml><?xml version="1.0" encoding="utf-8"?>
<p:tagLst xmlns:p="http://schemas.openxmlformats.org/presentationml/2006/main">
  <p:tag name="PROBLEMREMARKTITLE" val="ProblemRemarkBoardTitle"/>
</p:tagLst>
</file>

<file path=ppt/tags/tag68.xml><?xml version="1.0" encoding="utf-8"?>
<p:tagLst xmlns:p="http://schemas.openxmlformats.org/presentationml/2006/main">
  <p:tag name="PROBLEMREMARKTITLE" val="ProblemRemarkBoardTitle"/>
</p:tagLst>
</file>

<file path=ppt/tags/tag69.xml><?xml version="1.0" encoding="utf-8"?>
<p:tagLst xmlns:p="http://schemas.openxmlformats.org/presentationml/2006/main">
  <p:tag name="PROBLEMREMARKTITLE" val="ProblemRemarkBoardTitle"/>
</p:tagLst>
</file>

<file path=ppt/tags/tag7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70.xml><?xml version="1.0" encoding="utf-8"?>
<p:tagLst xmlns:p="http://schemas.openxmlformats.org/presentationml/2006/main">
  <p:tag name="PROBLEMREMARKTITLE" val="ProblemRemarkBoardTitle"/>
</p:tagLst>
</file>

<file path=ppt/tags/tag71.xml><?xml version="1.0" encoding="utf-8"?>
<p:tagLst xmlns:p="http://schemas.openxmlformats.org/presentationml/2006/main">
  <p:tag name="PROBLEMREMARKTITLE" val="ProblemRemarkBoardTitle"/>
</p:tagLst>
</file>

<file path=ppt/tags/tag72.xml><?xml version="1.0" encoding="utf-8"?>
<p:tagLst xmlns:p="http://schemas.openxmlformats.org/presentationml/2006/main">
  <p:tag name="PROBLEMREMARKTITLE" val="ProblemRemarkBoardTitle"/>
</p:tagLst>
</file>

<file path=ppt/tags/tag73.xml><?xml version="1.0" encoding="utf-8"?>
<p:tagLst xmlns:p="http://schemas.openxmlformats.org/presentationml/2006/main">
  <p:tag name="PROBLEMREMARKTITLE" val="ProblemRemarkBoardTitle"/>
</p:tagLst>
</file>

<file path=ppt/tags/tag74.xml><?xml version="1.0" encoding="utf-8"?>
<p:tagLst xmlns:p="http://schemas.openxmlformats.org/presentationml/2006/main">
  <p:tag name="PROBLEMREMARKTITLE" val="ProblemRemarkBoardTitle"/>
</p:tagLst>
</file>

<file path=ppt/tags/tag75.xml><?xml version="1.0" encoding="utf-8"?>
<p:tagLst xmlns:p="http://schemas.openxmlformats.org/presentationml/2006/main">
  <p:tag name="PROBLEMREMARKTITLE" val="ProblemRemarkBoardTitle"/>
</p:tagLst>
</file>

<file path=ppt/tags/tag76.xml><?xml version="1.0" encoding="utf-8"?>
<p:tagLst xmlns:p="http://schemas.openxmlformats.org/presentationml/2006/main">
  <p:tag name="PROBLEMREMARKTITLE" val="ProblemRemarkBoardTitle"/>
</p:tagLst>
</file>

<file path=ppt/tags/tag77.xml><?xml version="1.0" encoding="utf-8"?>
<p:tagLst xmlns:p="http://schemas.openxmlformats.org/presentationml/2006/main">
  <p:tag name="PROBLEMREMARKTITLE" val="ProblemRemarkBoardTitle"/>
</p:tagLst>
</file>

<file path=ppt/tags/tag78.xml><?xml version="1.0" encoding="utf-8"?>
<p:tagLst xmlns:p="http://schemas.openxmlformats.org/presentationml/2006/main">
  <p:tag name="PROBLEMREMARKTITLE" val="ProblemRemarkBoardTitle"/>
</p:tagLst>
</file>

<file path=ppt/tags/tag79.xml><?xml version="1.0" encoding="utf-8"?>
<p:tagLst xmlns:p="http://schemas.openxmlformats.org/presentationml/2006/main">
  <p:tag name="PROBLEMREMARKTITLE" val="ProblemRemarkBoardTitle"/>
</p:tagLst>
</file>

<file path=ppt/tags/tag8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80.xml><?xml version="1.0" encoding="utf-8"?>
<p:tagLst xmlns:p="http://schemas.openxmlformats.org/presentationml/2006/main">
  <p:tag name="PROBLEMREMARKTITLE" val="ProblemRemarkBoardTitle"/>
</p:tagLst>
</file>

<file path=ppt/tags/tag81.xml><?xml version="1.0" encoding="utf-8"?>
<p:tagLst xmlns:p="http://schemas.openxmlformats.org/presentationml/2006/main">
  <p:tag name="PROBLEMREMARKTITLE" val="ProblemRemarkBoardTitle"/>
</p:tagLst>
</file>

<file path=ppt/tags/tag82.xml><?xml version="1.0" encoding="utf-8"?>
<p:tagLst xmlns:p="http://schemas.openxmlformats.org/presentationml/2006/main">
  <p:tag name="PROBLEMREMARKTITLE" val="ProblemRemarkBoardTitle"/>
</p:tagLst>
</file>

<file path=ppt/tags/tag83.xml><?xml version="1.0" encoding="utf-8"?>
<p:tagLst xmlns:p="http://schemas.openxmlformats.org/presentationml/2006/main">
  <p:tag name="PROBLEMREMARKTITLE" val="ProblemRemarkBoardTitle"/>
</p:tagLst>
</file>

<file path=ppt/tags/tag84.xml><?xml version="1.0" encoding="utf-8"?>
<p:tagLst xmlns:p="http://schemas.openxmlformats.org/presentationml/2006/main">
  <p:tag name="PROBLEMREMARKTITLE" val="ProblemRemarkBoardTitle"/>
</p:tagLst>
</file>

<file path=ppt/tags/tag85.xml><?xml version="1.0" encoding="utf-8"?>
<p:tagLst xmlns:p="http://schemas.openxmlformats.org/presentationml/2006/main">
  <p:tag name="PROBLEMREMARKTITLE" val="ProblemRemarkBoardTitle"/>
</p:tagLst>
</file>

<file path=ppt/tags/tag86.xml><?xml version="1.0" encoding="utf-8"?>
<p:tagLst xmlns:p="http://schemas.openxmlformats.org/presentationml/2006/main">
  <p:tag name="PROBLEMREMARKTITLE" val="ProblemRemarkBoardTitle"/>
</p:tagLst>
</file>

<file path=ppt/tags/tag87.xml><?xml version="1.0" encoding="utf-8"?>
<p:tagLst xmlns:p="http://schemas.openxmlformats.org/presentationml/2006/main">
  <p:tag name="PROBLEMREMARKTITLE" val="ProblemRemarkBoardTitle"/>
</p:tagLst>
</file>

<file path=ppt/tags/tag88.xml><?xml version="1.0" encoding="utf-8"?>
<p:tagLst xmlns:p="http://schemas.openxmlformats.org/presentationml/2006/main">
  <p:tag name="PROBLEMREMARKTITLE" val="ProblemRemarkBoardTitle"/>
</p:tagLst>
</file>

<file path=ppt/tags/tag89.xml><?xml version="1.0" encoding="utf-8"?>
<p:tagLst xmlns:p="http://schemas.openxmlformats.org/presentationml/2006/main">
  <p:tag name="PROBLEMREMARKTITLE" val="ProblemRemarkBoardTitle"/>
</p:tagLst>
</file>

<file path=ppt/tags/tag9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90.xml><?xml version="1.0" encoding="utf-8"?>
<p:tagLst xmlns:p="http://schemas.openxmlformats.org/presentationml/2006/main">
  <p:tag name="PROBLEMREMARKTITLE" val="ProblemRemarkBoardTitle"/>
</p:tagLst>
</file>

<file path=ppt/tags/tag91.xml><?xml version="1.0" encoding="utf-8"?>
<p:tagLst xmlns:p="http://schemas.openxmlformats.org/presentationml/2006/main">
  <p:tag name="PROBLEMREMARKTITLE" val="ProblemRemarkBoardTitle"/>
</p:tagLst>
</file>

<file path=ppt/tags/tag92.xml><?xml version="1.0" encoding="utf-8"?>
<p:tagLst xmlns:p="http://schemas.openxmlformats.org/presentationml/2006/main">
  <p:tag name="PROBLEMREMARKTITLE" val="ProblemRemarkBoardTitle"/>
</p:tagLst>
</file>

<file path=ppt/tags/tag93.xml><?xml version="1.0" encoding="utf-8"?>
<p:tagLst xmlns:p="http://schemas.openxmlformats.org/presentationml/2006/main">
  <p:tag name="PROBLEMREMARKTITLE" val="ProblemRemarkBoardTitle"/>
</p:tagLst>
</file>

<file path=ppt/tags/tag94.xml><?xml version="1.0" encoding="utf-8"?>
<p:tagLst xmlns:p="http://schemas.openxmlformats.org/presentationml/2006/main">
  <p:tag name="PROBLEMREMARKTITLE" val="ProblemRemarkBoardTitle"/>
</p:tagLst>
</file>

<file path=ppt/tags/tag95.xml><?xml version="1.0" encoding="utf-8"?>
<p:tagLst xmlns:p="http://schemas.openxmlformats.org/presentationml/2006/main">
  <p:tag name="PROBLEMREMARKTITLE" val="ProblemRemarkBoardTitle"/>
</p:tagLst>
</file>

<file path=ppt/tags/tag96.xml><?xml version="1.0" encoding="utf-8"?>
<p:tagLst xmlns:p="http://schemas.openxmlformats.org/presentationml/2006/main">
  <p:tag name="PROBLEMREMARKTITLE" val="ProblemRemarkBoardTitle"/>
</p:tagLst>
</file>

<file path=ppt/tags/tag97.xml><?xml version="1.0" encoding="utf-8"?>
<p:tagLst xmlns:p="http://schemas.openxmlformats.org/presentationml/2006/main">
  <p:tag name="PROBLEMREMARKTITLE" val="ProblemRemarkBoardTitle"/>
</p:tagLst>
</file>

<file path=ppt/tags/tag98.xml><?xml version="1.0" encoding="utf-8"?>
<p:tagLst xmlns:p="http://schemas.openxmlformats.org/presentationml/2006/main">
  <p:tag name="PROBLEMREMARKTITLE" val="ProblemRemarkBoardTitle"/>
</p:tagLst>
</file>

<file path=ppt/tags/tag9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ch1</Template>
  <TotalTime>0</TotalTime>
  <Words>6452</Words>
  <Application>WPS 演示</Application>
  <PresentationFormat>全屏显示(4:3)</PresentationFormat>
  <Paragraphs>772</Paragraphs>
  <Slides>67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67</vt:i4>
      </vt:variant>
    </vt:vector>
  </HeadingPairs>
  <TitlesOfParts>
    <vt:vector size="102" baseType="lpstr">
      <vt:lpstr>Arial</vt:lpstr>
      <vt:lpstr>宋体</vt:lpstr>
      <vt:lpstr>Wingdings</vt:lpstr>
      <vt:lpstr>Times New Roman</vt:lpstr>
      <vt:lpstr>Calibri</vt:lpstr>
      <vt:lpstr>方正姚体</vt:lpstr>
      <vt:lpstr>Arial</vt:lpstr>
      <vt:lpstr>华文琥珀</vt:lpstr>
      <vt:lpstr>黑体</vt:lpstr>
      <vt:lpstr>Tahoma</vt:lpstr>
      <vt:lpstr>Wingdings</vt:lpstr>
      <vt:lpstr>Symbol</vt:lpstr>
      <vt:lpstr>Copperplate Gothic Bold</vt:lpstr>
      <vt:lpstr>Comic Sans MS</vt:lpstr>
      <vt:lpstr>Courier</vt:lpstr>
      <vt:lpstr>Courier New</vt:lpstr>
      <vt:lpstr>微软雅黑</vt:lpstr>
      <vt:lpstr>Arial Unicode MS</vt:lpstr>
      <vt:lpstr>黑体-简</vt:lpstr>
      <vt:lpstr>Times New Roman Italic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Equation.KSEE3</vt:lpstr>
      <vt:lpstr>Equation.3</vt:lpstr>
      <vt:lpstr>Equation.3</vt:lpstr>
      <vt:lpstr>Equation.3</vt:lpstr>
      <vt:lpstr>PowerPoint 演示文稿</vt:lpstr>
      <vt:lpstr>请各位评审老师提出宝贵建议！谢谢！</vt:lpstr>
      <vt:lpstr>PowerPoint 演示文稿</vt:lpstr>
      <vt:lpstr>增长的阶</vt:lpstr>
      <vt:lpstr>增长的阶</vt:lpstr>
      <vt:lpstr>增长函数</vt:lpstr>
      <vt:lpstr>PowerPoint 演示文稿</vt:lpstr>
      <vt:lpstr>PowerPoint 演示文稿</vt:lpstr>
      <vt:lpstr>(g(n)) 函数的例子</vt:lpstr>
      <vt:lpstr>(g(n)) 函数的例子</vt:lpstr>
      <vt:lpstr>低阶函数集合</vt:lpstr>
      <vt:lpstr>(g(n))和O(g(n))的关系</vt:lpstr>
      <vt:lpstr>高阶函数集合</vt:lpstr>
      <vt:lpstr>关于 标记</vt:lpstr>
      <vt:lpstr>O, ,标记的关系</vt:lpstr>
      <vt:lpstr>严格低阶函数</vt:lpstr>
      <vt:lpstr>PowerPoint 演示文稿</vt:lpstr>
      <vt:lpstr>关于o标记</vt:lpstr>
      <vt:lpstr>严格高阶函数集合</vt:lpstr>
      <vt:lpstr>渐进符号的性质</vt:lpstr>
      <vt:lpstr>不同的增长记号对比</vt:lpstr>
      <vt:lpstr>PowerPoint 演示文稿</vt:lpstr>
      <vt:lpstr>随堂测验</vt:lpstr>
      <vt:lpstr>PowerPoint 演示文稿</vt:lpstr>
      <vt:lpstr>PowerPoint 演示文稿</vt:lpstr>
      <vt:lpstr>PowerPoint 演示文稿</vt:lpstr>
      <vt:lpstr>请各位评审老师提出宝贵建议！谢谢！</vt:lpstr>
      <vt:lpstr>为什么需要和式的估计与界限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确定级数中各项的界 </vt:lpstr>
      <vt:lpstr>PowerPoint 演示文稿</vt:lpstr>
      <vt:lpstr>分裂求和 </vt:lpstr>
      <vt:lpstr>PowerPoint 演示文稿</vt:lpstr>
      <vt:lpstr>PowerPoint 演示文稿</vt:lpstr>
      <vt:lpstr>积分求和的近似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请各位评审老师提出宝贵建议！谢谢！</vt:lpstr>
      <vt:lpstr>递归方程</vt:lpstr>
      <vt:lpstr>递归方程的初始条件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Master 定理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gaohong</dc:creator>
  <cp:lastModifiedBy>户保田</cp:lastModifiedBy>
  <cp:revision>529</cp:revision>
  <dcterms:created xsi:type="dcterms:W3CDTF">2020-09-02T16:42:00Z</dcterms:created>
  <dcterms:modified xsi:type="dcterms:W3CDTF">2020-11-12T01:07:57Z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